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5" r:id="rId3"/>
    <p:sldId id="257" r:id="rId4"/>
    <p:sldId id="258" r:id="rId5"/>
    <p:sldId id="259" r:id="rId6"/>
    <p:sldId id="260" r:id="rId7"/>
    <p:sldId id="261" r:id="rId8"/>
    <p:sldId id="262" r:id="rId9"/>
    <p:sldId id="263" r:id="rId10"/>
    <p:sldId id="264" r:id="rId11"/>
  </p:sldIdLst>
  <p:sldSz cx="18288000" cy="10287000"/>
  <p:notesSz cx="6858000" cy="9144000"/>
  <p:embeddedFontLst>
    <p:embeddedFont>
      <p:font typeface="Codec Pro" panose="020B0604020202020204" charset="0"/>
      <p:regular r:id="rId12"/>
    </p:embeddedFont>
    <p:embeddedFont>
      <p:font typeface="Codec Pro Bold" panose="020B0604020202020204" charset="0"/>
      <p:regular r:id="rId13"/>
    </p:embeddedFont>
    <p:embeddedFont>
      <p:font typeface="Codec Pro Ultra-Bold"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9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a Obeid" userId="35e29781-61ad-4f24-9f8a-ede3532f9a74" providerId="ADAL" clId="{D23925BB-3CF1-4A0A-A78B-DAA9AB95FF4D}"/>
    <pc:docChg chg="addSld modSld">
      <pc:chgData name="Petra Obeid" userId="35e29781-61ad-4f24-9f8a-ede3532f9a74" providerId="ADAL" clId="{D23925BB-3CF1-4A0A-A78B-DAA9AB95FF4D}" dt="2025-08-01T06:44:42.989" v="8" actId="1076"/>
      <pc:docMkLst>
        <pc:docMk/>
      </pc:docMkLst>
      <pc:sldChg chg="addSp modSp new mod">
        <pc:chgData name="Petra Obeid" userId="35e29781-61ad-4f24-9f8a-ede3532f9a74" providerId="ADAL" clId="{D23925BB-3CF1-4A0A-A78B-DAA9AB95FF4D}" dt="2025-08-01T06:44:42.989" v="8" actId="1076"/>
        <pc:sldMkLst>
          <pc:docMk/>
          <pc:sldMk cId="1110904812" sldId="265"/>
        </pc:sldMkLst>
        <pc:spChg chg="add mod">
          <ac:chgData name="Petra Obeid" userId="35e29781-61ad-4f24-9f8a-ede3532f9a74" providerId="ADAL" clId="{D23925BB-3CF1-4A0A-A78B-DAA9AB95FF4D}" dt="2025-08-01T06:44:42.989" v="8" actId="1076"/>
          <ac:spMkLst>
            <pc:docMk/>
            <pc:sldMk cId="1110904812" sldId="265"/>
            <ac:spMk id="3" creationId="{79F6FD1D-9182-B3D6-2BE0-67FC09CC8EE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media" Target="../media/media2.mp4"/><Relationship Id="rId7" Type="http://schemas.openxmlformats.org/officeDocument/2006/relationships/image" Target="../media/image9.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jpeg"/><Relationship Id="rId5" Type="http://schemas.openxmlformats.org/officeDocument/2006/relationships/slideLayout" Target="../slideLayouts/slideLayout7.xml"/><Relationship Id="rId4" Type="http://schemas.openxmlformats.org/officeDocument/2006/relationships/video" Target="../media/media2.mp4"/><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491702" cy="12184926"/>
          </a:xfrm>
          <a:custGeom>
            <a:avLst/>
            <a:gdLst/>
            <a:ahLst/>
            <a:cxnLst/>
            <a:rect l="l" t="t" r="r" b="b"/>
            <a:pathLst>
              <a:path w="18491702" h="12184926">
                <a:moveTo>
                  <a:pt x="0" y="0"/>
                </a:moveTo>
                <a:lnTo>
                  <a:pt x="18491702" y="0"/>
                </a:lnTo>
                <a:lnTo>
                  <a:pt x="18491702" y="12184926"/>
                </a:lnTo>
                <a:lnTo>
                  <a:pt x="0" y="12184926"/>
                </a:lnTo>
                <a:lnTo>
                  <a:pt x="0" y="0"/>
                </a:lnTo>
                <a:close/>
              </a:path>
            </a:pathLst>
          </a:custGeom>
          <a:blipFill>
            <a:blip r:embed="rId2"/>
            <a:stretch>
              <a:fillRect t="-586" b="-586"/>
            </a:stretch>
          </a:blipFill>
        </p:spPr>
        <p:txBody>
          <a:bodyPr/>
          <a:lstStyle/>
          <a:p>
            <a:endParaRPr lang="en-US"/>
          </a:p>
        </p:txBody>
      </p:sp>
      <p:grpSp>
        <p:nvGrpSpPr>
          <p:cNvPr id="3" name="Group 3"/>
          <p:cNvGrpSpPr/>
          <p:nvPr/>
        </p:nvGrpSpPr>
        <p:grpSpPr>
          <a:xfrm>
            <a:off x="-10610" y="57177"/>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706"/>
              </a:srgbClr>
            </a:solidFill>
          </p:spPr>
          <p:txBody>
            <a:bodyPr/>
            <a:lstStyle/>
            <a:p>
              <a:endParaRPr lang="en-US"/>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2046717" y="1184296"/>
            <a:ext cx="13587369" cy="4759640"/>
          </a:xfrm>
          <a:prstGeom prst="rect">
            <a:avLst/>
          </a:prstGeom>
        </p:spPr>
        <p:txBody>
          <a:bodyPr lIns="0" tIns="0" rIns="0" bIns="0" rtlCol="0" anchor="t">
            <a:spAutoFit/>
          </a:bodyPr>
          <a:lstStyle/>
          <a:p>
            <a:pPr algn="ctr">
              <a:lnSpc>
                <a:spcPts val="35979"/>
              </a:lnSpc>
              <a:spcBef>
                <a:spcPct val="0"/>
              </a:spcBef>
            </a:pPr>
            <a:r>
              <a:rPr lang="en-US" sz="25699" b="1" spc="-1284">
                <a:solidFill>
                  <a:srgbClr val="FFFFFF"/>
                </a:solidFill>
                <a:latin typeface="Codec Pro Ultra-Bold"/>
                <a:ea typeface="Codec Pro Ultra-Bold"/>
                <a:cs typeface="Codec Pro Ultra-Bold"/>
                <a:sym typeface="Codec Pro Ultra-Bold"/>
              </a:rPr>
              <a:t>MINDO</a:t>
            </a:r>
          </a:p>
        </p:txBody>
      </p:sp>
      <p:grpSp>
        <p:nvGrpSpPr>
          <p:cNvPr id="7" name="Group 7"/>
          <p:cNvGrpSpPr/>
          <p:nvPr/>
        </p:nvGrpSpPr>
        <p:grpSpPr>
          <a:xfrm>
            <a:off x="14052905" y="3987978"/>
            <a:ext cx="632265" cy="63226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FF00"/>
            </a:solidFill>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923340" y="781429"/>
            <a:ext cx="1662550"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Tourism</a:t>
            </a:r>
          </a:p>
        </p:txBody>
      </p:sp>
      <p:sp>
        <p:nvSpPr>
          <p:cNvPr id="11" name="TextBox 11"/>
          <p:cNvSpPr txBox="1"/>
          <p:nvPr/>
        </p:nvSpPr>
        <p:spPr>
          <a:xfrm>
            <a:off x="7187462" y="783642"/>
            <a:ext cx="1907082" cy="428569"/>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Conservation</a:t>
            </a:r>
          </a:p>
        </p:txBody>
      </p:sp>
      <p:sp>
        <p:nvSpPr>
          <p:cNvPr id="12" name="TextBox 12"/>
          <p:cNvSpPr txBox="1"/>
          <p:nvPr/>
        </p:nvSpPr>
        <p:spPr>
          <a:xfrm>
            <a:off x="9988313" y="759463"/>
            <a:ext cx="952394" cy="428569"/>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Nature</a:t>
            </a:r>
          </a:p>
        </p:txBody>
      </p:sp>
      <p:sp>
        <p:nvSpPr>
          <p:cNvPr id="13" name="TextBox 13"/>
          <p:cNvSpPr txBox="1"/>
          <p:nvPr/>
        </p:nvSpPr>
        <p:spPr>
          <a:xfrm>
            <a:off x="10813665" y="781429"/>
            <a:ext cx="2224975" cy="428569"/>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Bold"/>
                <a:ea typeface="Codec Pro Bold"/>
                <a:cs typeface="Codec Pro Bold"/>
                <a:sym typeface="Codec Pro Bold"/>
              </a:rPr>
              <a:t>Aaventure</a:t>
            </a:r>
          </a:p>
        </p:txBody>
      </p:sp>
      <p:sp>
        <p:nvSpPr>
          <p:cNvPr id="14" name="TextBox 14"/>
          <p:cNvSpPr txBox="1"/>
          <p:nvPr/>
        </p:nvSpPr>
        <p:spPr>
          <a:xfrm>
            <a:off x="1028700" y="9334500"/>
            <a:ext cx="6247529" cy="470643"/>
          </a:xfrm>
          <a:prstGeom prst="rect">
            <a:avLst/>
          </a:prstGeom>
        </p:spPr>
        <p:txBody>
          <a:bodyPr lIns="0" tIns="0" rIns="0" bIns="0" rtlCol="0" anchor="t">
            <a:spAutoFit/>
          </a:bodyPr>
          <a:lstStyle/>
          <a:p>
            <a:pPr algn="l">
              <a:lnSpc>
                <a:spcPts val="3461"/>
              </a:lnSpc>
            </a:pPr>
            <a:r>
              <a:rPr lang="en-US" sz="2472" b="1">
                <a:solidFill>
                  <a:srgbClr val="FFFFFF"/>
                </a:solidFill>
                <a:latin typeface="Codec Pro Ultra-Bold"/>
                <a:ea typeface="Codec Pro Ultra-Bold"/>
                <a:cs typeface="Codec Pro Ultra-Bold"/>
                <a:sym typeface="Codec Pro Ultra-Bold"/>
              </a:rPr>
              <a:t>gobiernoparroquialmindo@hotmail.com</a:t>
            </a:r>
          </a:p>
        </p:txBody>
      </p:sp>
      <p:sp>
        <p:nvSpPr>
          <p:cNvPr id="15" name="TextBox 15"/>
          <p:cNvSpPr txBox="1"/>
          <p:nvPr/>
        </p:nvSpPr>
        <p:spPr>
          <a:xfrm>
            <a:off x="12511960" y="9334500"/>
            <a:ext cx="4747340" cy="470643"/>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www.mindo.gob.ec</a:t>
            </a:r>
          </a:p>
        </p:txBody>
      </p:sp>
      <p:sp>
        <p:nvSpPr>
          <p:cNvPr id="16" name="TextBox 16"/>
          <p:cNvSpPr txBox="1"/>
          <p:nvPr/>
        </p:nvSpPr>
        <p:spPr>
          <a:xfrm>
            <a:off x="8496029" y="8863899"/>
            <a:ext cx="1274721" cy="470601"/>
          </a:xfrm>
          <a:prstGeom prst="rect">
            <a:avLst/>
          </a:prstGeom>
        </p:spPr>
        <p:txBody>
          <a:bodyPr lIns="0" tIns="0" rIns="0" bIns="0" rtlCol="0" anchor="t">
            <a:spAutoFit/>
          </a:bodyPr>
          <a:lstStyle/>
          <a:p>
            <a:pPr algn="ctr">
              <a:lnSpc>
                <a:spcPts val="3461"/>
              </a:lnSpc>
            </a:pPr>
            <a:r>
              <a:rPr lang="en-US" sz="2472" b="1">
                <a:solidFill>
                  <a:srgbClr val="FFFFFF"/>
                </a:solidFill>
                <a:latin typeface="Codec Pro Ultra-Bold"/>
                <a:ea typeface="Codec Pro Ultra-Bold"/>
                <a:cs typeface="Codec Pro Ultra-Bold"/>
                <a:sym typeface="Codec Pro Ultra-Bold"/>
              </a:rPr>
              <a:t>-</a:t>
            </a:r>
          </a:p>
        </p:txBody>
      </p:sp>
      <p:grpSp>
        <p:nvGrpSpPr>
          <p:cNvPr id="17" name="Group 17"/>
          <p:cNvGrpSpPr/>
          <p:nvPr/>
        </p:nvGrpSpPr>
        <p:grpSpPr>
          <a:xfrm>
            <a:off x="5707735" y="5501545"/>
            <a:ext cx="5959880" cy="3272181"/>
            <a:chOff x="0" y="0"/>
            <a:chExt cx="832980" cy="457335"/>
          </a:xfrm>
        </p:grpSpPr>
        <p:sp>
          <p:nvSpPr>
            <p:cNvPr id="18" name="Freeform 18"/>
            <p:cNvSpPr/>
            <p:nvPr/>
          </p:nvSpPr>
          <p:spPr>
            <a:xfrm>
              <a:off x="0" y="0"/>
              <a:ext cx="832980" cy="457335"/>
            </a:xfrm>
            <a:custGeom>
              <a:avLst/>
              <a:gdLst/>
              <a:ahLst/>
              <a:cxnLst/>
              <a:rect l="l" t="t" r="r" b="b"/>
              <a:pathLst>
                <a:path w="832980" h="457335">
                  <a:moveTo>
                    <a:pt x="40269" y="0"/>
                  </a:moveTo>
                  <a:lnTo>
                    <a:pt x="792711" y="0"/>
                  </a:lnTo>
                  <a:cubicBezTo>
                    <a:pt x="803391" y="0"/>
                    <a:pt x="813633" y="4243"/>
                    <a:pt x="821185" y="11795"/>
                  </a:cubicBezTo>
                  <a:cubicBezTo>
                    <a:pt x="828737" y="19347"/>
                    <a:pt x="832980" y="29589"/>
                    <a:pt x="832980" y="40269"/>
                  </a:cubicBezTo>
                  <a:lnTo>
                    <a:pt x="832980" y="417066"/>
                  </a:lnTo>
                  <a:cubicBezTo>
                    <a:pt x="832980" y="427746"/>
                    <a:pt x="828737" y="437988"/>
                    <a:pt x="821185" y="445540"/>
                  </a:cubicBezTo>
                  <a:cubicBezTo>
                    <a:pt x="813633" y="453092"/>
                    <a:pt x="803391" y="457335"/>
                    <a:pt x="792711" y="457335"/>
                  </a:cubicBezTo>
                  <a:lnTo>
                    <a:pt x="40269" y="457335"/>
                  </a:lnTo>
                  <a:cubicBezTo>
                    <a:pt x="29589" y="457335"/>
                    <a:pt x="19347" y="453092"/>
                    <a:pt x="11795" y="445540"/>
                  </a:cubicBezTo>
                  <a:cubicBezTo>
                    <a:pt x="4243" y="437988"/>
                    <a:pt x="0" y="427746"/>
                    <a:pt x="0" y="417066"/>
                  </a:cubicBezTo>
                  <a:lnTo>
                    <a:pt x="0" y="40269"/>
                  </a:lnTo>
                  <a:cubicBezTo>
                    <a:pt x="0" y="29589"/>
                    <a:pt x="4243" y="19347"/>
                    <a:pt x="11795" y="11795"/>
                  </a:cubicBezTo>
                  <a:cubicBezTo>
                    <a:pt x="19347" y="4243"/>
                    <a:pt x="29589" y="0"/>
                    <a:pt x="40269" y="0"/>
                  </a:cubicBezTo>
                  <a:close/>
                </a:path>
              </a:pathLst>
            </a:custGeom>
            <a:solidFill>
              <a:srgbClr val="FFFFFF">
                <a:alpha val="48627"/>
              </a:srgbClr>
            </a:solidFill>
          </p:spPr>
          <p:txBody>
            <a:bodyPr/>
            <a:lstStyle/>
            <a:p>
              <a:endParaRPr lang="en-US"/>
            </a:p>
          </p:txBody>
        </p:sp>
        <p:sp>
          <p:nvSpPr>
            <p:cNvPr id="19" name="TextBox 19"/>
            <p:cNvSpPr txBox="1"/>
            <p:nvPr/>
          </p:nvSpPr>
          <p:spPr>
            <a:xfrm>
              <a:off x="0" y="-85725"/>
              <a:ext cx="832980" cy="543060"/>
            </a:xfrm>
            <a:prstGeom prst="rect">
              <a:avLst/>
            </a:prstGeom>
          </p:spPr>
          <p:txBody>
            <a:bodyPr lIns="50800" tIns="50800" rIns="50800" bIns="50800" rtlCol="0" anchor="ctr"/>
            <a:lstStyle/>
            <a:p>
              <a:pPr algn="ctr">
                <a:lnSpc>
                  <a:spcPts val="3151"/>
                </a:lnSpc>
              </a:pPr>
              <a:endParaRPr/>
            </a:p>
          </p:txBody>
        </p:sp>
      </p:grpSp>
      <p:sp>
        <p:nvSpPr>
          <p:cNvPr id="20" name="Freeform 20"/>
          <p:cNvSpPr/>
          <p:nvPr/>
        </p:nvSpPr>
        <p:spPr>
          <a:xfrm>
            <a:off x="4923340" y="5004589"/>
            <a:ext cx="7562153" cy="4253711"/>
          </a:xfrm>
          <a:custGeom>
            <a:avLst/>
            <a:gdLst/>
            <a:ahLst/>
            <a:cxnLst/>
            <a:rect l="l" t="t" r="r" b="b"/>
            <a:pathLst>
              <a:path w="7562153" h="4253711">
                <a:moveTo>
                  <a:pt x="0" y="0"/>
                </a:moveTo>
                <a:lnTo>
                  <a:pt x="7562153" y="0"/>
                </a:lnTo>
                <a:lnTo>
                  <a:pt x="7562153" y="4253711"/>
                </a:lnTo>
                <a:lnTo>
                  <a:pt x="0" y="4253711"/>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5350953" y="5143500"/>
            <a:ext cx="7586093" cy="2482529"/>
            <a:chOff x="0" y="0"/>
            <a:chExt cx="1997983" cy="653835"/>
          </a:xfrm>
        </p:grpSpPr>
        <p:sp>
          <p:nvSpPr>
            <p:cNvPr id="4" name="Freeform 4"/>
            <p:cNvSpPr/>
            <p:nvPr/>
          </p:nvSpPr>
          <p:spPr>
            <a:xfrm>
              <a:off x="0" y="0"/>
              <a:ext cx="1997983" cy="653835"/>
            </a:xfrm>
            <a:custGeom>
              <a:avLst/>
              <a:gdLst/>
              <a:ahLst/>
              <a:cxnLst/>
              <a:rect l="l" t="t" r="r" b="b"/>
              <a:pathLst>
                <a:path w="1997983" h="653835">
                  <a:moveTo>
                    <a:pt x="31637" y="0"/>
                  </a:moveTo>
                  <a:lnTo>
                    <a:pt x="1966347" y="0"/>
                  </a:lnTo>
                  <a:cubicBezTo>
                    <a:pt x="1983819" y="0"/>
                    <a:pt x="1997983" y="14164"/>
                    <a:pt x="1997983" y="31637"/>
                  </a:cubicBezTo>
                  <a:lnTo>
                    <a:pt x="1997983" y="622198"/>
                  </a:lnTo>
                  <a:cubicBezTo>
                    <a:pt x="1997983" y="630589"/>
                    <a:pt x="1994650" y="638636"/>
                    <a:pt x="1988717" y="644569"/>
                  </a:cubicBezTo>
                  <a:cubicBezTo>
                    <a:pt x="1982784" y="650502"/>
                    <a:pt x="1974737" y="653835"/>
                    <a:pt x="1966347" y="653835"/>
                  </a:cubicBezTo>
                  <a:lnTo>
                    <a:pt x="31637" y="653835"/>
                  </a:lnTo>
                  <a:cubicBezTo>
                    <a:pt x="23246" y="653835"/>
                    <a:pt x="15199" y="650502"/>
                    <a:pt x="9266" y="644569"/>
                  </a:cubicBezTo>
                  <a:cubicBezTo>
                    <a:pt x="3333" y="638636"/>
                    <a:pt x="0" y="630589"/>
                    <a:pt x="0" y="622198"/>
                  </a:cubicBezTo>
                  <a:lnTo>
                    <a:pt x="0" y="31637"/>
                  </a:lnTo>
                  <a:cubicBezTo>
                    <a:pt x="0" y="23246"/>
                    <a:pt x="3333" y="15199"/>
                    <a:pt x="9266" y="9266"/>
                  </a:cubicBezTo>
                  <a:cubicBezTo>
                    <a:pt x="15199" y="3333"/>
                    <a:pt x="23246" y="0"/>
                    <a:pt x="31637" y="0"/>
                  </a:cubicBezTo>
                  <a:close/>
                </a:path>
              </a:pathLst>
            </a:custGeom>
            <a:solidFill>
              <a:srgbClr val="FFFFFF">
                <a:alpha val="19608"/>
              </a:srgbClr>
            </a:solidFill>
          </p:spPr>
          <p:txBody>
            <a:bodyPr/>
            <a:lstStyle/>
            <a:p>
              <a:endParaRPr lang="en-US"/>
            </a:p>
          </p:txBody>
        </p:sp>
        <p:sp>
          <p:nvSpPr>
            <p:cNvPr id="5" name="TextBox 5"/>
            <p:cNvSpPr txBox="1"/>
            <p:nvPr/>
          </p:nvSpPr>
          <p:spPr>
            <a:xfrm>
              <a:off x="0" y="-85725"/>
              <a:ext cx="1997983" cy="739560"/>
            </a:xfrm>
            <a:prstGeom prst="rect">
              <a:avLst/>
            </a:prstGeom>
          </p:spPr>
          <p:txBody>
            <a:bodyPr lIns="50800" tIns="50800" rIns="50800" bIns="50800" rtlCol="0" anchor="ctr"/>
            <a:lstStyle/>
            <a:p>
              <a:pPr algn="ctr">
                <a:lnSpc>
                  <a:spcPts val="3151"/>
                </a:lnSpc>
              </a:pPr>
              <a:endParaRPr/>
            </a:p>
          </p:txBody>
        </p:sp>
      </p:grpSp>
      <p:grpSp>
        <p:nvGrpSpPr>
          <p:cNvPr id="6" name="Group 6"/>
          <p:cNvGrpSpPr/>
          <p:nvPr/>
        </p:nvGrpSpPr>
        <p:grpSpPr>
          <a:xfrm>
            <a:off x="5350953" y="5156175"/>
            <a:ext cx="7586093" cy="2482529"/>
            <a:chOff x="0" y="0"/>
            <a:chExt cx="1997983" cy="653835"/>
          </a:xfrm>
        </p:grpSpPr>
        <p:sp>
          <p:nvSpPr>
            <p:cNvPr id="7" name="Freeform 7"/>
            <p:cNvSpPr/>
            <p:nvPr/>
          </p:nvSpPr>
          <p:spPr>
            <a:xfrm>
              <a:off x="0" y="0"/>
              <a:ext cx="1997983" cy="653835"/>
            </a:xfrm>
            <a:custGeom>
              <a:avLst/>
              <a:gdLst/>
              <a:ahLst/>
              <a:cxnLst/>
              <a:rect l="l" t="t" r="r" b="b"/>
              <a:pathLst>
                <a:path w="1997983" h="653835">
                  <a:moveTo>
                    <a:pt x="31637" y="0"/>
                  </a:moveTo>
                  <a:lnTo>
                    <a:pt x="1966347" y="0"/>
                  </a:lnTo>
                  <a:cubicBezTo>
                    <a:pt x="1983819" y="0"/>
                    <a:pt x="1997983" y="14164"/>
                    <a:pt x="1997983" y="31637"/>
                  </a:cubicBezTo>
                  <a:lnTo>
                    <a:pt x="1997983" y="622198"/>
                  </a:lnTo>
                  <a:cubicBezTo>
                    <a:pt x="1997983" y="630589"/>
                    <a:pt x="1994650" y="638636"/>
                    <a:pt x="1988717" y="644569"/>
                  </a:cubicBezTo>
                  <a:cubicBezTo>
                    <a:pt x="1982784" y="650502"/>
                    <a:pt x="1974737" y="653835"/>
                    <a:pt x="1966347" y="653835"/>
                  </a:cubicBezTo>
                  <a:lnTo>
                    <a:pt x="31637" y="653835"/>
                  </a:lnTo>
                  <a:cubicBezTo>
                    <a:pt x="23246" y="653835"/>
                    <a:pt x="15199" y="650502"/>
                    <a:pt x="9266" y="644569"/>
                  </a:cubicBezTo>
                  <a:cubicBezTo>
                    <a:pt x="3333" y="638636"/>
                    <a:pt x="0" y="630589"/>
                    <a:pt x="0" y="622198"/>
                  </a:cubicBezTo>
                  <a:lnTo>
                    <a:pt x="0" y="31637"/>
                  </a:lnTo>
                  <a:cubicBezTo>
                    <a:pt x="0" y="23246"/>
                    <a:pt x="3333" y="15199"/>
                    <a:pt x="9266" y="9266"/>
                  </a:cubicBezTo>
                  <a:cubicBezTo>
                    <a:pt x="15199" y="3333"/>
                    <a:pt x="23246" y="0"/>
                    <a:pt x="31637" y="0"/>
                  </a:cubicBezTo>
                  <a:close/>
                </a:path>
              </a:pathLst>
            </a:custGeom>
            <a:solidFill>
              <a:srgbClr val="000000">
                <a:alpha val="0"/>
              </a:srgbClr>
            </a:solidFill>
            <a:ln w="28575" cap="rnd">
              <a:solidFill>
                <a:srgbClr val="FFFFFF"/>
              </a:solidFill>
              <a:prstDash val="solid"/>
              <a:round/>
            </a:ln>
          </p:spPr>
          <p:txBody>
            <a:bodyPr/>
            <a:lstStyle/>
            <a:p>
              <a:endParaRPr lang="en-US"/>
            </a:p>
          </p:txBody>
        </p:sp>
        <p:sp>
          <p:nvSpPr>
            <p:cNvPr id="8" name="TextBox 8"/>
            <p:cNvSpPr txBox="1"/>
            <p:nvPr/>
          </p:nvSpPr>
          <p:spPr>
            <a:xfrm>
              <a:off x="0" y="-85725"/>
              <a:ext cx="1997983" cy="739560"/>
            </a:xfrm>
            <a:prstGeom prst="rect">
              <a:avLst/>
            </a:prstGeom>
          </p:spPr>
          <p:txBody>
            <a:bodyPr lIns="50800" tIns="50800" rIns="50800" bIns="50800" rtlCol="0" anchor="ctr"/>
            <a:lstStyle/>
            <a:p>
              <a:pPr algn="ctr">
                <a:lnSpc>
                  <a:spcPts val="3151"/>
                </a:lnSpc>
              </a:pPr>
              <a:endParaRPr/>
            </a:p>
          </p:txBody>
        </p:sp>
      </p:grpSp>
      <p:grpSp>
        <p:nvGrpSpPr>
          <p:cNvPr id="9" name="Group 9"/>
          <p:cNvGrpSpPr/>
          <p:nvPr/>
        </p:nvGrpSpPr>
        <p:grpSpPr>
          <a:xfrm>
            <a:off x="0" y="0"/>
            <a:ext cx="18288000" cy="10287000"/>
            <a:chOff x="0" y="0"/>
            <a:chExt cx="4816593" cy="2709333"/>
          </a:xfrm>
        </p:grpSpPr>
        <p:sp>
          <p:nvSpPr>
            <p:cNvPr id="10" name="Freeform 10"/>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30980"/>
              </a:srgbClr>
            </a:solidFill>
          </p:spPr>
          <p:txBody>
            <a:bodyPr/>
            <a:lstStyle/>
            <a:p>
              <a:endParaRPr lang="en-US"/>
            </a:p>
          </p:txBody>
        </p:sp>
        <p:sp>
          <p:nvSpPr>
            <p:cNvPr id="11" name="TextBox 11"/>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5885645" y="5454604"/>
            <a:ext cx="6516710" cy="1994154"/>
          </a:xfrm>
          <a:prstGeom prst="rect">
            <a:avLst/>
          </a:prstGeom>
        </p:spPr>
        <p:txBody>
          <a:bodyPr lIns="0" tIns="0" rIns="0" bIns="0" rtlCol="0" anchor="t">
            <a:spAutoFit/>
          </a:bodyPr>
          <a:lstStyle/>
          <a:p>
            <a:pPr algn="just">
              <a:lnSpc>
                <a:spcPts val="3827"/>
              </a:lnSpc>
            </a:pPr>
            <a:r>
              <a:rPr lang="en-US" sz="2899">
                <a:solidFill>
                  <a:srgbClr val="FFFFFF"/>
                </a:solidFill>
                <a:latin typeface="Codec Pro"/>
                <a:ea typeface="Codec Pro"/>
                <a:cs typeface="Codec Pro"/>
                <a:sym typeface="Codec Pro"/>
              </a:rPr>
              <a:t>““In Mindo, a bird's song not only beautifies the forest, it also sustains an economy, educates a generation, and protects an ecosystem.”</a:t>
            </a:r>
          </a:p>
        </p:txBody>
      </p:sp>
      <p:sp>
        <p:nvSpPr>
          <p:cNvPr id="13" name="TextBox 13"/>
          <p:cNvSpPr txBox="1"/>
          <p:nvPr/>
        </p:nvSpPr>
        <p:spPr>
          <a:xfrm>
            <a:off x="2538458" y="1496835"/>
            <a:ext cx="12495867" cy="3333788"/>
          </a:xfrm>
          <a:prstGeom prst="rect">
            <a:avLst/>
          </a:prstGeom>
        </p:spPr>
        <p:txBody>
          <a:bodyPr lIns="0" tIns="0" rIns="0" bIns="0" rtlCol="0" anchor="t">
            <a:spAutoFit/>
          </a:bodyPr>
          <a:lstStyle/>
          <a:p>
            <a:pPr algn="ctr">
              <a:lnSpc>
                <a:spcPts val="25197"/>
              </a:lnSpc>
              <a:spcBef>
                <a:spcPct val="0"/>
              </a:spcBef>
            </a:pPr>
            <a:r>
              <a:rPr lang="en-US" sz="17998" b="1" spc="-899">
                <a:solidFill>
                  <a:srgbClr val="FFFFFF"/>
                </a:solidFill>
                <a:latin typeface="Codec Pro Ultra-Bold"/>
                <a:ea typeface="Codec Pro Ultra-Bold"/>
                <a:cs typeface="Codec Pro Ultra-Bold"/>
                <a:sym typeface="Codec Pro Ultra-Bold"/>
              </a:rPr>
              <a:t>THANK YOU</a:t>
            </a:r>
          </a:p>
        </p:txBody>
      </p:sp>
      <p:grpSp>
        <p:nvGrpSpPr>
          <p:cNvPr id="14" name="Group 14"/>
          <p:cNvGrpSpPr/>
          <p:nvPr/>
        </p:nvGrpSpPr>
        <p:grpSpPr>
          <a:xfrm>
            <a:off x="7553756" y="8393364"/>
            <a:ext cx="3162720" cy="1736443"/>
            <a:chOff x="0" y="0"/>
            <a:chExt cx="832980" cy="457335"/>
          </a:xfrm>
        </p:grpSpPr>
        <p:sp>
          <p:nvSpPr>
            <p:cNvPr id="15" name="Freeform 15"/>
            <p:cNvSpPr/>
            <p:nvPr/>
          </p:nvSpPr>
          <p:spPr>
            <a:xfrm>
              <a:off x="0" y="0"/>
              <a:ext cx="832980" cy="457335"/>
            </a:xfrm>
            <a:custGeom>
              <a:avLst/>
              <a:gdLst/>
              <a:ahLst/>
              <a:cxnLst/>
              <a:rect l="l" t="t" r="r" b="b"/>
              <a:pathLst>
                <a:path w="832980" h="457335">
                  <a:moveTo>
                    <a:pt x="75884" y="0"/>
                  </a:moveTo>
                  <a:lnTo>
                    <a:pt x="757096" y="0"/>
                  </a:lnTo>
                  <a:cubicBezTo>
                    <a:pt x="799005" y="0"/>
                    <a:pt x="832980" y="33974"/>
                    <a:pt x="832980" y="75884"/>
                  </a:cubicBezTo>
                  <a:lnTo>
                    <a:pt x="832980" y="381451"/>
                  </a:lnTo>
                  <a:cubicBezTo>
                    <a:pt x="832980" y="423360"/>
                    <a:pt x="799005" y="457335"/>
                    <a:pt x="757096" y="457335"/>
                  </a:cubicBezTo>
                  <a:lnTo>
                    <a:pt x="75884" y="457335"/>
                  </a:lnTo>
                  <a:cubicBezTo>
                    <a:pt x="55758" y="457335"/>
                    <a:pt x="36457" y="449340"/>
                    <a:pt x="22226" y="435109"/>
                  </a:cubicBezTo>
                  <a:cubicBezTo>
                    <a:pt x="7995" y="420878"/>
                    <a:pt x="0" y="401577"/>
                    <a:pt x="0" y="381451"/>
                  </a:cubicBezTo>
                  <a:lnTo>
                    <a:pt x="0" y="75884"/>
                  </a:lnTo>
                  <a:cubicBezTo>
                    <a:pt x="0" y="33974"/>
                    <a:pt x="33974" y="0"/>
                    <a:pt x="75884" y="0"/>
                  </a:cubicBezTo>
                  <a:close/>
                </a:path>
              </a:pathLst>
            </a:custGeom>
            <a:solidFill>
              <a:srgbClr val="FFFFFF">
                <a:alpha val="48627"/>
              </a:srgbClr>
            </a:solidFill>
          </p:spPr>
          <p:txBody>
            <a:bodyPr/>
            <a:lstStyle/>
            <a:p>
              <a:endParaRPr lang="en-US"/>
            </a:p>
          </p:txBody>
        </p:sp>
        <p:sp>
          <p:nvSpPr>
            <p:cNvPr id="16" name="TextBox 16"/>
            <p:cNvSpPr txBox="1"/>
            <p:nvPr/>
          </p:nvSpPr>
          <p:spPr>
            <a:xfrm>
              <a:off x="0" y="-85725"/>
              <a:ext cx="832980" cy="543060"/>
            </a:xfrm>
            <a:prstGeom prst="rect">
              <a:avLst/>
            </a:prstGeom>
          </p:spPr>
          <p:txBody>
            <a:bodyPr lIns="50800" tIns="50800" rIns="50800" bIns="50800" rtlCol="0" anchor="ctr"/>
            <a:lstStyle/>
            <a:p>
              <a:pPr algn="ctr">
                <a:lnSpc>
                  <a:spcPts val="3151"/>
                </a:lnSpc>
              </a:pPr>
              <a:endParaRPr/>
            </a:p>
          </p:txBody>
        </p:sp>
      </p:grpSp>
      <p:sp>
        <p:nvSpPr>
          <p:cNvPr id="17" name="Freeform 17"/>
          <p:cNvSpPr/>
          <p:nvPr/>
        </p:nvSpPr>
        <p:spPr>
          <a:xfrm>
            <a:off x="7137502" y="8129645"/>
            <a:ext cx="4012996" cy="2257310"/>
          </a:xfrm>
          <a:custGeom>
            <a:avLst/>
            <a:gdLst/>
            <a:ahLst/>
            <a:cxnLst/>
            <a:rect l="l" t="t" r="r" b="b"/>
            <a:pathLst>
              <a:path w="4012996" h="2257310">
                <a:moveTo>
                  <a:pt x="0" y="0"/>
                </a:moveTo>
                <a:lnTo>
                  <a:pt x="4012996" y="0"/>
                </a:lnTo>
                <a:lnTo>
                  <a:pt x="4012996" y="2257310"/>
                </a:lnTo>
                <a:lnTo>
                  <a:pt x="0" y="225731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F6FD1D-9182-B3D6-2BE0-67FC09CC8EE6}"/>
              </a:ext>
            </a:extLst>
          </p:cNvPr>
          <p:cNvSpPr txBox="1"/>
          <p:nvPr/>
        </p:nvSpPr>
        <p:spPr>
          <a:xfrm>
            <a:off x="1981200" y="2327344"/>
            <a:ext cx="1402080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Calibri" panose="020F0502020204030204"/>
                <a:ea typeface="+mj-ea"/>
                <a:cs typeface="+mj-cs"/>
              </a:rPr>
              <a:t>Disclaimer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j-ea"/>
              <a:cs typeface="+mj-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This presentation was developed by an external party to UN Tourism and was delivered during the Best Tourism Villages by UN Tourism Network Village Talks online session titled: “Tourism for Nature: Conserving Natural Resources through Sustainable Rural Development”, held on July 31, 2025.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j-ea"/>
              <a:cs typeface="+mj-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The designations employed and the presentation of material in this publication do not imply the expression of any opinions whatsoever on the part of the Secretariat of UN Tourism concerning the legal status of any country, territory, city or area, or of its authorities or concerning the delimitation of its frontiers or boundaries.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j-ea"/>
              <a:cs typeface="+mj-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UN Tourism does not guarantee the accuracy of the data included in this publication and accepts no responsibility for any consequence of their use.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j-ea"/>
              <a:cs typeface="+mj-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The mention of specific companies or products of manufacturers does not imply that they are endorsed or recommended by UN Tourism in preference to others of a similar nature that are not mentioned.</a:t>
            </a:r>
            <a:endParaRPr lang="en-US" sz="2400" dirty="0"/>
          </a:p>
        </p:txBody>
      </p:sp>
    </p:spTree>
    <p:extLst>
      <p:ext uri="{BB962C8B-B14F-4D97-AF65-F5344CB8AC3E}">
        <p14:creationId xmlns:p14="http://schemas.microsoft.com/office/powerpoint/2010/main" val="1110904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632448"/>
            <a:ext cx="5549110" cy="6230276"/>
            <a:chOff x="0" y="0"/>
            <a:chExt cx="859702" cy="965233"/>
          </a:xfrm>
        </p:grpSpPr>
        <p:sp>
          <p:nvSpPr>
            <p:cNvPr id="3" name="Freeform 3"/>
            <p:cNvSpPr/>
            <p:nvPr/>
          </p:nvSpPr>
          <p:spPr>
            <a:xfrm>
              <a:off x="0" y="0"/>
              <a:ext cx="859702" cy="965233"/>
            </a:xfrm>
            <a:custGeom>
              <a:avLst/>
              <a:gdLst/>
              <a:ahLst/>
              <a:cxnLst/>
              <a:rect l="l" t="t" r="r" b="b"/>
              <a:pathLst>
                <a:path w="859702" h="965233">
                  <a:moveTo>
                    <a:pt x="40460" y="0"/>
                  </a:moveTo>
                  <a:lnTo>
                    <a:pt x="819243" y="0"/>
                  </a:lnTo>
                  <a:cubicBezTo>
                    <a:pt x="829973" y="0"/>
                    <a:pt x="840264" y="4263"/>
                    <a:pt x="847852" y="11850"/>
                  </a:cubicBezTo>
                  <a:cubicBezTo>
                    <a:pt x="855440" y="19438"/>
                    <a:pt x="859702" y="29729"/>
                    <a:pt x="859702" y="40460"/>
                  </a:cubicBezTo>
                  <a:lnTo>
                    <a:pt x="859702" y="924773"/>
                  </a:lnTo>
                  <a:cubicBezTo>
                    <a:pt x="859702" y="947118"/>
                    <a:pt x="841588" y="965233"/>
                    <a:pt x="819243" y="965233"/>
                  </a:cubicBezTo>
                  <a:lnTo>
                    <a:pt x="40460" y="965233"/>
                  </a:lnTo>
                  <a:cubicBezTo>
                    <a:pt x="18114" y="965233"/>
                    <a:pt x="0" y="947118"/>
                    <a:pt x="0" y="924773"/>
                  </a:cubicBezTo>
                  <a:lnTo>
                    <a:pt x="0" y="40460"/>
                  </a:lnTo>
                  <a:cubicBezTo>
                    <a:pt x="0" y="18114"/>
                    <a:pt x="18114" y="0"/>
                    <a:pt x="40460" y="0"/>
                  </a:cubicBezTo>
                  <a:close/>
                </a:path>
              </a:pathLst>
            </a:custGeom>
            <a:blipFill>
              <a:blip r:embed="rId2"/>
              <a:stretch>
                <a:fillRect l="-20035" r="-20035"/>
              </a:stretch>
            </a:blipFill>
          </p:spPr>
          <p:txBody>
            <a:bodyPr/>
            <a:lstStyle/>
            <a:p>
              <a:endParaRPr lang="en-US"/>
            </a:p>
          </p:txBody>
        </p:sp>
      </p:grpSp>
      <p:grpSp>
        <p:nvGrpSpPr>
          <p:cNvPr id="4" name="Group 4"/>
          <p:cNvGrpSpPr/>
          <p:nvPr/>
        </p:nvGrpSpPr>
        <p:grpSpPr>
          <a:xfrm>
            <a:off x="8755228" y="6311346"/>
            <a:ext cx="7857505" cy="3770511"/>
            <a:chOff x="0" y="0"/>
            <a:chExt cx="1217333" cy="584151"/>
          </a:xfrm>
        </p:grpSpPr>
        <p:sp>
          <p:nvSpPr>
            <p:cNvPr id="5" name="Freeform 5"/>
            <p:cNvSpPr/>
            <p:nvPr/>
          </p:nvSpPr>
          <p:spPr>
            <a:xfrm>
              <a:off x="0" y="0"/>
              <a:ext cx="1217333" cy="584151"/>
            </a:xfrm>
            <a:custGeom>
              <a:avLst/>
              <a:gdLst/>
              <a:ahLst/>
              <a:cxnLst/>
              <a:rect l="l" t="t" r="r" b="b"/>
              <a:pathLst>
                <a:path w="1217333" h="584151">
                  <a:moveTo>
                    <a:pt x="28573" y="0"/>
                  </a:moveTo>
                  <a:lnTo>
                    <a:pt x="1188760" y="0"/>
                  </a:lnTo>
                  <a:cubicBezTo>
                    <a:pt x="1204541" y="0"/>
                    <a:pt x="1217333" y="12793"/>
                    <a:pt x="1217333" y="28573"/>
                  </a:cubicBezTo>
                  <a:lnTo>
                    <a:pt x="1217333" y="555577"/>
                  </a:lnTo>
                  <a:cubicBezTo>
                    <a:pt x="1217333" y="571358"/>
                    <a:pt x="1204541" y="584151"/>
                    <a:pt x="1188760" y="584151"/>
                  </a:cubicBezTo>
                  <a:lnTo>
                    <a:pt x="28573" y="584151"/>
                  </a:lnTo>
                  <a:cubicBezTo>
                    <a:pt x="12793" y="584151"/>
                    <a:pt x="0" y="571358"/>
                    <a:pt x="0" y="555577"/>
                  </a:cubicBezTo>
                  <a:lnTo>
                    <a:pt x="0" y="28573"/>
                  </a:lnTo>
                  <a:cubicBezTo>
                    <a:pt x="0" y="12793"/>
                    <a:pt x="12793" y="0"/>
                    <a:pt x="28573" y="0"/>
                  </a:cubicBezTo>
                  <a:close/>
                </a:path>
              </a:pathLst>
            </a:custGeom>
            <a:blipFill>
              <a:blip r:embed="rId3"/>
              <a:stretch>
                <a:fillRect t="-5162" b="-51133"/>
              </a:stretch>
            </a:blipFill>
          </p:spPr>
          <p:txBody>
            <a:bodyPr/>
            <a:lstStyle/>
            <a:p>
              <a:endParaRPr lang="en-US"/>
            </a:p>
          </p:txBody>
        </p:sp>
      </p:grpSp>
      <p:sp>
        <p:nvSpPr>
          <p:cNvPr id="6" name="TextBox 6"/>
          <p:cNvSpPr txBox="1"/>
          <p:nvPr/>
        </p:nvSpPr>
        <p:spPr>
          <a:xfrm>
            <a:off x="1293893" y="793432"/>
            <a:ext cx="4074727" cy="394335"/>
          </a:xfrm>
          <a:prstGeom prst="rect">
            <a:avLst/>
          </a:prstGeom>
        </p:spPr>
        <p:txBody>
          <a:bodyPr lIns="0" tIns="0" rIns="0" bIns="0" rtlCol="0" anchor="t">
            <a:spAutoFit/>
          </a:bodyPr>
          <a:lstStyle/>
          <a:p>
            <a:pPr algn="l">
              <a:lnSpc>
                <a:spcPts val="2939"/>
              </a:lnSpc>
            </a:pPr>
            <a:r>
              <a:rPr lang="en-US" sz="2099" b="1">
                <a:solidFill>
                  <a:srgbClr val="FFFFFF"/>
                </a:solidFill>
                <a:latin typeface="Codec Pro Ultra-Bold"/>
                <a:ea typeface="Codec Pro Ultra-Bold"/>
                <a:cs typeface="Codec Pro Ultra-Bold"/>
                <a:sym typeface="Codec Pro Ultra-Bold"/>
              </a:rPr>
              <a:t>MINDO IS YOUR DESTINATION</a:t>
            </a:r>
          </a:p>
        </p:txBody>
      </p:sp>
      <p:sp>
        <p:nvSpPr>
          <p:cNvPr id="7" name="TextBox 7"/>
          <p:cNvSpPr txBox="1"/>
          <p:nvPr/>
        </p:nvSpPr>
        <p:spPr>
          <a:xfrm>
            <a:off x="8108661" y="2722132"/>
            <a:ext cx="9330798" cy="2994660"/>
          </a:xfrm>
          <a:prstGeom prst="rect">
            <a:avLst/>
          </a:prstGeom>
        </p:spPr>
        <p:txBody>
          <a:bodyPr lIns="0" tIns="0" rIns="0" bIns="0" rtlCol="0" anchor="t">
            <a:spAutoFit/>
          </a:bodyPr>
          <a:lstStyle/>
          <a:p>
            <a:pPr algn="just">
              <a:lnSpc>
                <a:spcPts val="2940"/>
              </a:lnSpc>
              <a:spcBef>
                <a:spcPct val="0"/>
              </a:spcBef>
            </a:pPr>
            <a:r>
              <a:rPr lang="en-US" sz="2100">
                <a:solidFill>
                  <a:srgbClr val="FFFFFF"/>
                </a:solidFill>
                <a:latin typeface="Codec Pro"/>
                <a:ea typeface="Codec Pro"/>
                <a:cs typeface="Codec Pro"/>
                <a:sym typeface="Codec Pro"/>
              </a:rPr>
              <a:t>Mindo is located in the northwest of the province of Pichincha, 80 km from Quito, the capital of Ecuador.</a:t>
            </a:r>
          </a:p>
          <a:p>
            <a:pPr algn="just">
              <a:lnSpc>
                <a:spcPts val="2940"/>
              </a:lnSpc>
              <a:spcBef>
                <a:spcPct val="0"/>
              </a:spcBef>
            </a:pPr>
            <a:r>
              <a:rPr lang="en-US" sz="2100">
                <a:solidFill>
                  <a:srgbClr val="FFFFFF"/>
                </a:solidFill>
                <a:latin typeface="Codec Pro"/>
                <a:ea typeface="Codec Pro"/>
                <a:cs typeface="Codec Pro"/>
                <a:sym typeface="Codec Pro"/>
              </a:rPr>
              <a:t>At an altitude of 1,200 meters above sea level, it is known for its rich biodiversity and natural beauty, which is why Mindo has received several national and international recognitions.</a:t>
            </a:r>
          </a:p>
          <a:p>
            <a:pPr algn="just">
              <a:lnSpc>
                <a:spcPts val="2940"/>
              </a:lnSpc>
              <a:spcBef>
                <a:spcPct val="0"/>
              </a:spcBef>
            </a:pPr>
            <a:r>
              <a:rPr lang="en-US" sz="2100">
                <a:solidFill>
                  <a:srgbClr val="FFFFFF"/>
                </a:solidFill>
                <a:latin typeface="Codec Pro"/>
                <a:ea typeface="Codec Pro"/>
                <a:cs typeface="Codec Pro"/>
                <a:sym typeface="Codec Pro"/>
              </a:rPr>
              <a:t>We are the protectors of approximately 19,000 hectares of the Mindo Nambillo Protective Forest, home to more than 500 species of birds, 90 species of butterflies, and more than 170 species of orchids. </a:t>
            </a:r>
          </a:p>
        </p:txBody>
      </p:sp>
      <p:sp>
        <p:nvSpPr>
          <p:cNvPr id="8" name="TextBox 8"/>
          <p:cNvSpPr txBox="1"/>
          <p:nvPr/>
        </p:nvSpPr>
        <p:spPr>
          <a:xfrm>
            <a:off x="8108661" y="965948"/>
            <a:ext cx="10638580" cy="1908566"/>
          </a:xfrm>
          <a:prstGeom prst="rect">
            <a:avLst/>
          </a:prstGeom>
        </p:spPr>
        <p:txBody>
          <a:bodyPr lIns="0" tIns="0" rIns="0" bIns="0" rtlCol="0" anchor="t">
            <a:spAutoFit/>
          </a:bodyPr>
          <a:lstStyle/>
          <a:p>
            <a:pPr algn="l">
              <a:lnSpc>
                <a:spcPts val="14387"/>
              </a:lnSpc>
              <a:spcBef>
                <a:spcPct val="0"/>
              </a:spcBef>
            </a:pPr>
            <a:r>
              <a:rPr lang="en-US" sz="10277" b="1" spc="-513">
                <a:solidFill>
                  <a:srgbClr val="FFFFFF"/>
                </a:solidFill>
                <a:latin typeface="Codec Pro Ultra-Bold"/>
                <a:ea typeface="Codec Pro Ultra-Bold"/>
                <a:cs typeface="Codec Pro Ultra-Bold"/>
                <a:sym typeface="Codec Pro Ultra-Bold"/>
              </a:rPr>
              <a:t>INTRODUCTION</a:t>
            </a:r>
          </a:p>
        </p:txBody>
      </p:sp>
      <p:grpSp>
        <p:nvGrpSpPr>
          <p:cNvPr id="9" name="Group 9"/>
          <p:cNvGrpSpPr/>
          <p:nvPr/>
        </p:nvGrpSpPr>
        <p:grpSpPr>
          <a:xfrm>
            <a:off x="1055907" y="8393364"/>
            <a:ext cx="3162720" cy="1736443"/>
            <a:chOff x="0" y="0"/>
            <a:chExt cx="832980" cy="457335"/>
          </a:xfrm>
        </p:grpSpPr>
        <p:sp>
          <p:nvSpPr>
            <p:cNvPr id="10" name="Freeform 10"/>
            <p:cNvSpPr/>
            <p:nvPr/>
          </p:nvSpPr>
          <p:spPr>
            <a:xfrm>
              <a:off x="0" y="0"/>
              <a:ext cx="832980" cy="457335"/>
            </a:xfrm>
            <a:custGeom>
              <a:avLst/>
              <a:gdLst/>
              <a:ahLst/>
              <a:cxnLst/>
              <a:rect l="l" t="t" r="r" b="b"/>
              <a:pathLst>
                <a:path w="832980" h="457335">
                  <a:moveTo>
                    <a:pt x="75884" y="0"/>
                  </a:moveTo>
                  <a:lnTo>
                    <a:pt x="757096" y="0"/>
                  </a:lnTo>
                  <a:cubicBezTo>
                    <a:pt x="799005" y="0"/>
                    <a:pt x="832980" y="33974"/>
                    <a:pt x="832980" y="75884"/>
                  </a:cubicBezTo>
                  <a:lnTo>
                    <a:pt x="832980" y="381451"/>
                  </a:lnTo>
                  <a:cubicBezTo>
                    <a:pt x="832980" y="423360"/>
                    <a:pt x="799005" y="457335"/>
                    <a:pt x="757096" y="457335"/>
                  </a:cubicBezTo>
                  <a:lnTo>
                    <a:pt x="75884" y="457335"/>
                  </a:lnTo>
                  <a:cubicBezTo>
                    <a:pt x="55758" y="457335"/>
                    <a:pt x="36457" y="449340"/>
                    <a:pt x="22226" y="435109"/>
                  </a:cubicBezTo>
                  <a:cubicBezTo>
                    <a:pt x="7995" y="420878"/>
                    <a:pt x="0" y="401577"/>
                    <a:pt x="0" y="381451"/>
                  </a:cubicBezTo>
                  <a:lnTo>
                    <a:pt x="0" y="75884"/>
                  </a:lnTo>
                  <a:cubicBezTo>
                    <a:pt x="0" y="33974"/>
                    <a:pt x="33974" y="0"/>
                    <a:pt x="75884" y="0"/>
                  </a:cubicBezTo>
                  <a:close/>
                </a:path>
              </a:pathLst>
            </a:custGeom>
            <a:solidFill>
              <a:srgbClr val="FFFFFF">
                <a:alpha val="48627"/>
              </a:srgbClr>
            </a:solidFill>
          </p:spPr>
          <p:txBody>
            <a:bodyPr/>
            <a:lstStyle/>
            <a:p>
              <a:endParaRPr lang="en-US"/>
            </a:p>
          </p:txBody>
        </p:sp>
        <p:sp>
          <p:nvSpPr>
            <p:cNvPr id="11" name="TextBox 11"/>
            <p:cNvSpPr txBox="1"/>
            <p:nvPr/>
          </p:nvSpPr>
          <p:spPr>
            <a:xfrm>
              <a:off x="0" y="-85725"/>
              <a:ext cx="832980" cy="543060"/>
            </a:xfrm>
            <a:prstGeom prst="rect">
              <a:avLst/>
            </a:prstGeom>
          </p:spPr>
          <p:txBody>
            <a:bodyPr lIns="50800" tIns="50800" rIns="50800" bIns="50800" rtlCol="0" anchor="ctr"/>
            <a:lstStyle/>
            <a:p>
              <a:pPr algn="ctr">
                <a:lnSpc>
                  <a:spcPts val="3151"/>
                </a:lnSpc>
              </a:pPr>
              <a:endParaRPr/>
            </a:p>
          </p:txBody>
        </p:sp>
      </p:grpSp>
      <p:sp>
        <p:nvSpPr>
          <p:cNvPr id="12" name="Freeform 12"/>
          <p:cNvSpPr/>
          <p:nvPr/>
        </p:nvSpPr>
        <p:spPr>
          <a:xfrm>
            <a:off x="639653" y="8129645"/>
            <a:ext cx="4012996" cy="2257310"/>
          </a:xfrm>
          <a:custGeom>
            <a:avLst/>
            <a:gdLst/>
            <a:ahLst/>
            <a:cxnLst/>
            <a:rect l="l" t="t" r="r" b="b"/>
            <a:pathLst>
              <a:path w="4012996" h="2257310">
                <a:moveTo>
                  <a:pt x="0" y="0"/>
                </a:moveTo>
                <a:lnTo>
                  <a:pt x="4012996" y="0"/>
                </a:lnTo>
                <a:lnTo>
                  <a:pt x="4012996" y="2257310"/>
                </a:lnTo>
                <a:lnTo>
                  <a:pt x="0" y="225731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1787202" y="355146"/>
            <a:ext cx="6500798" cy="4306680"/>
          </a:xfrm>
          <a:custGeom>
            <a:avLst/>
            <a:gdLst/>
            <a:ahLst/>
            <a:cxnLst/>
            <a:rect l="l" t="t" r="r" b="b"/>
            <a:pathLst>
              <a:path w="6500798" h="4306680">
                <a:moveTo>
                  <a:pt x="0" y="0"/>
                </a:moveTo>
                <a:lnTo>
                  <a:pt x="6500798" y="0"/>
                </a:lnTo>
                <a:lnTo>
                  <a:pt x="6500798" y="4306680"/>
                </a:lnTo>
                <a:lnTo>
                  <a:pt x="0" y="4306680"/>
                </a:lnTo>
                <a:lnTo>
                  <a:pt x="0" y="0"/>
                </a:lnTo>
                <a:close/>
              </a:path>
            </a:pathLst>
          </a:custGeom>
          <a:blipFill>
            <a:blip r:embed="rId3"/>
            <a:stretch>
              <a:fillRect r="-6726" b="-7333"/>
            </a:stretch>
          </a:blipFill>
        </p:spPr>
        <p:txBody>
          <a:bodyPr/>
          <a:lstStyle/>
          <a:p>
            <a:endParaRPr lang="en-US"/>
          </a:p>
        </p:txBody>
      </p:sp>
      <p:grpSp>
        <p:nvGrpSpPr>
          <p:cNvPr id="4" name="Group 4"/>
          <p:cNvGrpSpPr/>
          <p:nvPr/>
        </p:nvGrpSpPr>
        <p:grpSpPr>
          <a:xfrm>
            <a:off x="367759" y="4397420"/>
            <a:ext cx="9714044" cy="5596672"/>
            <a:chOff x="0" y="0"/>
            <a:chExt cx="2558431" cy="1474021"/>
          </a:xfrm>
        </p:grpSpPr>
        <p:sp>
          <p:nvSpPr>
            <p:cNvPr id="5" name="Freeform 5"/>
            <p:cNvSpPr/>
            <p:nvPr/>
          </p:nvSpPr>
          <p:spPr>
            <a:xfrm>
              <a:off x="0" y="0"/>
              <a:ext cx="2558431" cy="1474021"/>
            </a:xfrm>
            <a:custGeom>
              <a:avLst/>
              <a:gdLst/>
              <a:ahLst/>
              <a:cxnLst/>
              <a:rect l="l" t="t" r="r" b="b"/>
              <a:pathLst>
                <a:path w="2558431" h="1474021">
                  <a:moveTo>
                    <a:pt x="24706" y="0"/>
                  </a:moveTo>
                  <a:lnTo>
                    <a:pt x="2533725" y="0"/>
                  </a:lnTo>
                  <a:cubicBezTo>
                    <a:pt x="2540277" y="0"/>
                    <a:pt x="2546562" y="2603"/>
                    <a:pt x="2551195" y="7236"/>
                  </a:cubicBezTo>
                  <a:cubicBezTo>
                    <a:pt x="2555828" y="11870"/>
                    <a:pt x="2558431" y="18154"/>
                    <a:pt x="2558431" y="24706"/>
                  </a:cubicBezTo>
                  <a:lnTo>
                    <a:pt x="2558431" y="1449314"/>
                  </a:lnTo>
                  <a:cubicBezTo>
                    <a:pt x="2558431" y="1462959"/>
                    <a:pt x="2547370" y="1474021"/>
                    <a:pt x="2533725" y="1474021"/>
                  </a:cubicBezTo>
                  <a:lnTo>
                    <a:pt x="24706" y="1474021"/>
                  </a:lnTo>
                  <a:cubicBezTo>
                    <a:pt x="18154" y="1474021"/>
                    <a:pt x="11870" y="1471418"/>
                    <a:pt x="7236" y="1466784"/>
                  </a:cubicBezTo>
                  <a:cubicBezTo>
                    <a:pt x="2603" y="1462151"/>
                    <a:pt x="0" y="1455867"/>
                    <a:pt x="0" y="1449314"/>
                  </a:cubicBezTo>
                  <a:lnTo>
                    <a:pt x="0" y="24706"/>
                  </a:lnTo>
                  <a:cubicBezTo>
                    <a:pt x="0" y="11061"/>
                    <a:pt x="11061" y="0"/>
                    <a:pt x="24706" y="0"/>
                  </a:cubicBezTo>
                  <a:close/>
                </a:path>
              </a:pathLst>
            </a:custGeom>
            <a:solidFill>
              <a:srgbClr val="000000">
                <a:alpha val="45882"/>
              </a:srgbClr>
            </a:solidFill>
          </p:spPr>
          <p:txBody>
            <a:bodyPr/>
            <a:lstStyle/>
            <a:p>
              <a:endParaRPr lang="en-US"/>
            </a:p>
          </p:txBody>
        </p:sp>
        <p:sp>
          <p:nvSpPr>
            <p:cNvPr id="6" name="TextBox 6"/>
            <p:cNvSpPr txBox="1"/>
            <p:nvPr/>
          </p:nvSpPr>
          <p:spPr>
            <a:xfrm>
              <a:off x="0" y="-85725"/>
              <a:ext cx="2558431" cy="1559746"/>
            </a:xfrm>
            <a:prstGeom prst="rect">
              <a:avLst/>
            </a:prstGeom>
          </p:spPr>
          <p:txBody>
            <a:bodyPr lIns="50800" tIns="50800" rIns="50800" bIns="50800" rtlCol="0" anchor="ctr"/>
            <a:lstStyle/>
            <a:p>
              <a:pPr algn="ctr">
                <a:lnSpc>
                  <a:spcPts val="3151"/>
                </a:lnSpc>
              </a:pPr>
              <a:endParaRPr/>
            </a:p>
          </p:txBody>
        </p:sp>
      </p:grpSp>
      <p:grpSp>
        <p:nvGrpSpPr>
          <p:cNvPr id="7" name="Group 7"/>
          <p:cNvGrpSpPr/>
          <p:nvPr/>
        </p:nvGrpSpPr>
        <p:grpSpPr>
          <a:xfrm>
            <a:off x="259284" y="4397420"/>
            <a:ext cx="9911943" cy="5596672"/>
            <a:chOff x="0" y="0"/>
            <a:chExt cx="2610553" cy="1474021"/>
          </a:xfrm>
        </p:grpSpPr>
        <p:sp>
          <p:nvSpPr>
            <p:cNvPr id="8" name="Freeform 8"/>
            <p:cNvSpPr/>
            <p:nvPr/>
          </p:nvSpPr>
          <p:spPr>
            <a:xfrm>
              <a:off x="0" y="0"/>
              <a:ext cx="2610553" cy="1474021"/>
            </a:xfrm>
            <a:custGeom>
              <a:avLst/>
              <a:gdLst/>
              <a:ahLst/>
              <a:cxnLst/>
              <a:rect l="l" t="t" r="r" b="b"/>
              <a:pathLst>
                <a:path w="2610553" h="1474021">
                  <a:moveTo>
                    <a:pt x="24213" y="0"/>
                  </a:moveTo>
                  <a:lnTo>
                    <a:pt x="2586340" y="0"/>
                  </a:lnTo>
                  <a:cubicBezTo>
                    <a:pt x="2592762" y="0"/>
                    <a:pt x="2598920" y="2551"/>
                    <a:pt x="2603461" y="7092"/>
                  </a:cubicBezTo>
                  <a:cubicBezTo>
                    <a:pt x="2608002" y="11633"/>
                    <a:pt x="2610553" y="17791"/>
                    <a:pt x="2610553" y="24213"/>
                  </a:cubicBezTo>
                  <a:lnTo>
                    <a:pt x="2610553" y="1449808"/>
                  </a:lnTo>
                  <a:cubicBezTo>
                    <a:pt x="2610553" y="1463180"/>
                    <a:pt x="2599712" y="1474021"/>
                    <a:pt x="2586340" y="1474021"/>
                  </a:cubicBezTo>
                  <a:lnTo>
                    <a:pt x="24213" y="1474021"/>
                  </a:lnTo>
                  <a:cubicBezTo>
                    <a:pt x="10841" y="1474021"/>
                    <a:pt x="0" y="1463180"/>
                    <a:pt x="0" y="1449808"/>
                  </a:cubicBezTo>
                  <a:lnTo>
                    <a:pt x="0" y="24213"/>
                  </a:lnTo>
                  <a:cubicBezTo>
                    <a:pt x="0" y="10841"/>
                    <a:pt x="10841" y="0"/>
                    <a:pt x="24213" y="0"/>
                  </a:cubicBezTo>
                  <a:close/>
                </a:path>
              </a:pathLst>
            </a:custGeom>
            <a:solidFill>
              <a:srgbClr val="000000">
                <a:alpha val="0"/>
              </a:srgbClr>
            </a:solidFill>
            <a:ln w="28575" cap="rnd">
              <a:solidFill>
                <a:srgbClr val="FFFFFF"/>
              </a:solidFill>
              <a:prstDash val="solid"/>
              <a:round/>
            </a:ln>
          </p:spPr>
          <p:txBody>
            <a:bodyPr/>
            <a:lstStyle/>
            <a:p>
              <a:endParaRPr lang="en-US"/>
            </a:p>
          </p:txBody>
        </p:sp>
        <p:sp>
          <p:nvSpPr>
            <p:cNvPr id="9" name="TextBox 9"/>
            <p:cNvSpPr txBox="1"/>
            <p:nvPr/>
          </p:nvSpPr>
          <p:spPr>
            <a:xfrm>
              <a:off x="0" y="-85725"/>
              <a:ext cx="2610553" cy="1559746"/>
            </a:xfrm>
            <a:prstGeom prst="rect">
              <a:avLst/>
            </a:prstGeom>
          </p:spPr>
          <p:txBody>
            <a:bodyPr lIns="50800" tIns="50800" rIns="50800" bIns="50800" rtlCol="0" anchor="ctr"/>
            <a:lstStyle/>
            <a:p>
              <a:pPr algn="ctr">
                <a:lnSpc>
                  <a:spcPts val="3151"/>
                </a:lnSpc>
              </a:pPr>
              <a:endParaRPr/>
            </a:p>
          </p:txBody>
        </p:sp>
      </p:grpSp>
      <p:sp>
        <p:nvSpPr>
          <p:cNvPr id="10" name="TextBox 10"/>
          <p:cNvSpPr txBox="1"/>
          <p:nvPr/>
        </p:nvSpPr>
        <p:spPr>
          <a:xfrm>
            <a:off x="549857" y="4321220"/>
            <a:ext cx="9330798" cy="5223510"/>
          </a:xfrm>
          <a:prstGeom prst="rect">
            <a:avLst/>
          </a:prstGeom>
        </p:spPr>
        <p:txBody>
          <a:bodyPr lIns="0" tIns="0" rIns="0" bIns="0" rtlCol="0" anchor="t">
            <a:spAutoFit/>
          </a:bodyPr>
          <a:lstStyle/>
          <a:p>
            <a:pPr algn="just">
              <a:lnSpc>
                <a:spcPts val="2940"/>
              </a:lnSpc>
            </a:pPr>
            <a:endParaRPr/>
          </a:p>
          <a:p>
            <a:pPr algn="just">
              <a:lnSpc>
                <a:spcPts val="2940"/>
              </a:lnSpc>
            </a:pPr>
            <a:r>
              <a:rPr lang="en-US" sz="2100" b="1">
                <a:solidFill>
                  <a:srgbClr val="FFFFFF"/>
                </a:solidFill>
                <a:latin typeface="Codec Pro Bold"/>
                <a:ea typeface="Codec Pro Bold"/>
                <a:cs typeface="Codec Pro Bold"/>
                <a:sym typeface="Codec Pro Bold"/>
              </a:rPr>
              <a:t>Why is this recognition important for the Mindo community?</a:t>
            </a:r>
          </a:p>
          <a:p>
            <a:pPr algn="just">
              <a:lnSpc>
                <a:spcPts val="2940"/>
              </a:lnSpc>
            </a:pPr>
            <a:endParaRPr lang="en-US" sz="2100" b="1">
              <a:solidFill>
                <a:srgbClr val="FFFFFF"/>
              </a:solidFill>
              <a:latin typeface="Codec Pro Bold"/>
              <a:ea typeface="Codec Pro Bold"/>
              <a:cs typeface="Codec Pro Bold"/>
              <a:sym typeface="Codec Pro Bold"/>
            </a:endParaRPr>
          </a:p>
          <a:p>
            <a:pPr algn="just">
              <a:lnSpc>
                <a:spcPts val="2940"/>
              </a:lnSpc>
            </a:pPr>
            <a:r>
              <a:rPr lang="en-US" sz="2100" b="1">
                <a:solidFill>
                  <a:srgbClr val="FFFFFF"/>
                </a:solidFill>
                <a:latin typeface="Codec Pro Bold"/>
                <a:ea typeface="Codec Pro Bold"/>
                <a:cs typeface="Codec Pro Bold"/>
                <a:sym typeface="Codec Pro Bold"/>
              </a:rPr>
              <a:t>This recognition positions Mindo as a world leader in sustainable rural tourism.</a:t>
            </a:r>
          </a:p>
          <a:p>
            <a:pPr algn="just">
              <a:lnSpc>
                <a:spcPts val="2940"/>
              </a:lnSpc>
            </a:pPr>
            <a:r>
              <a:rPr lang="en-US" sz="2100" b="1">
                <a:solidFill>
                  <a:srgbClr val="FFFFFF"/>
                </a:solidFill>
                <a:latin typeface="Codec Pro Bold"/>
                <a:ea typeface="Codec Pro Bold"/>
                <a:cs typeface="Codec Pro Bold"/>
                <a:sym typeface="Codec Pro Bold"/>
              </a:rPr>
              <a:t>Being recognized as a Best Tourism Village validates and highlights decades of work by the community, reserves, guides, and local stakeholders.</a:t>
            </a:r>
          </a:p>
          <a:p>
            <a:pPr algn="just">
              <a:lnSpc>
                <a:spcPts val="2940"/>
              </a:lnSpc>
            </a:pPr>
            <a:r>
              <a:rPr lang="en-US" sz="2100" b="1">
                <a:solidFill>
                  <a:srgbClr val="FFFFFF"/>
                </a:solidFill>
                <a:latin typeface="Codec Pro Bold"/>
                <a:ea typeface="Codec Pro Bold"/>
                <a:cs typeface="Codec Pro Bold"/>
                <a:sym typeface="Codec Pro Bold"/>
              </a:rPr>
              <a:t>It increases the interest of national and international tourists in visiting Mindo, which generates economic opportunities for the community.</a:t>
            </a:r>
          </a:p>
          <a:p>
            <a:pPr algn="just">
              <a:lnSpc>
                <a:spcPts val="2940"/>
              </a:lnSpc>
              <a:spcBef>
                <a:spcPct val="0"/>
              </a:spcBef>
            </a:pPr>
            <a:endParaRPr lang="en-US" sz="2100" b="1">
              <a:solidFill>
                <a:srgbClr val="FFFFFF"/>
              </a:solidFill>
              <a:latin typeface="Codec Pro Bold"/>
              <a:ea typeface="Codec Pro Bold"/>
              <a:cs typeface="Codec Pro Bold"/>
              <a:sym typeface="Codec Pro Bold"/>
            </a:endParaRPr>
          </a:p>
          <a:p>
            <a:pPr algn="just">
              <a:lnSpc>
                <a:spcPts val="2940"/>
              </a:lnSpc>
              <a:spcBef>
                <a:spcPct val="0"/>
              </a:spcBef>
            </a:pPr>
            <a:r>
              <a:rPr lang="en-US" sz="2100" b="1">
                <a:solidFill>
                  <a:srgbClr val="FFFFFF"/>
                </a:solidFill>
                <a:latin typeface="Codec Pro Bold"/>
                <a:ea typeface="Codec Pro Bold"/>
                <a:cs typeface="Codec Pro Bold"/>
                <a:sym typeface="Codec Pro Bold"/>
              </a:rPr>
              <a:t>Beyond being an achievement, this recognition is also a commitment to continue working collectively to protect the Andean Chocó and strengthen tourism that respects and values life.</a:t>
            </a:r>
          </a:p>
        </p:txBody>
      </p:sp>
      <p:sp>
        <p:nvSpPr>
          <p:cNvPr id="11" name="Freeform 11"/>
          <p:cNvSpPr/>
          <p:nvPr/>
        </p:nvSpPr>
        <p:spPr>
          <a:xfrm>
            <a:off x="11740863" y="4893542"/>
            <a:ext cx="6547137" cy="4364758"/>
          </a:xfrm>
          <a:custGeom>
            <a:avLst/>
            <a:gdLst/>
            <a:ahLst/>
            <a:cxnLst/>
            <a:rect l="l" t="t" r="r" b="b"/>
            <a:pathLst>
              <a:path w="6547137" h="4364758">
                <a:moveTo>
                  <a:pt x="0" y="0"/>
                </a:moveTo>
                <a:lnTo>
                  <a:pt x="6547137" y="0"/>
                </a:lnTo>
                <a:lnTo>
                  <a:pt x="6547137" y="4364758"/>
                </a:lnTo>
                <a:lnTo>
                  <a:pt x="0" y="4364758"/>
                </a:lnTo>
                <a:lnTo>
                  <a:pt x="0" y="0"/>
                </a:lnTo>
                <a:close/>
              </a:path>
            </a:pathLst>
          </a:custGeom>
          <a:blipFill>
            <a:blip r:embed="rId4"/>
            <a:stretch>
              <a:fillRect/>
            </a:stretch>
          </a:blipFill>
        </p:spPr>
        <p:txBody>
          <a:bodyPr/>
          <a:lstStyle/>
          <a:p>
            <a:endParaRPr lang="en-US"/>
          </a:p>
        </p:txBody>
      </p:sp>
      <p:sp>
        <p:nvSpPr>
          <p:cNvPr id="12" name="TextBox 12"/>
          <p:cNvSpPr txBox="1"/>
          <p:nvPr/>
        </p:nvSpPr>
        <p:spPr>
          <a:xfrm>
            <a:off x="259284" y="-302079"/>
            <a:ext cx="8655136" cy="3630722"/>
          </a:xfrm>
          <a:prstGeom prst="rect">
            <a:avLst/>
          </a:prstGeom>
        </p:spPr>
        <p:txBody>
          <a:bodyPr lIns="0" tIns="0" rIns="0" bIns="0" rtlCol="0" anchor="t">
            <a:spAutoFit/>
          </a:bodyPr>
          <a:lstStyle/>
          <a:p>
            <a:pPr algn="l">
              <a:lnSpc>
                <a:spcPts val="27454"/>
              </a:lnSpc>
              <a:spcBef>
                <a:spcPct val="0"/>
              </a:spcBef>
            </a:pPr>
            <a:r>
              <a:rPr lang="en-US" sz="19610" b="1">
                <a:solidFill>
                  <a:srgbClr val="FFFFFF"/>
                </a:solidFill>
                <a:latin typeface="Codec Pro Ultra-Bold"/>
                <a:ea typeface="Codec Pro Ultra-Bold"/>
                <a:cs typeface="Codec Pro Ultra-Bold"/>
                <a:sym typeface="Codec Pro Ultra-Bold"/>
              </a:rPr>
              <a:t>MINDO</a:t>
            </a:r>
          </a:p>
        </p:txBody>
      </p:sp>
      <p:sp>
        <p:nvSpPr>
          <p:cNvPr id="13" name="TextBox 13"/>
          <p:cNvSpPr txBox="1"/>
          <p:nvPr/>
        </p:nvSpPr>
        <p:spPr>
          <a:xfrm>
            <a:off x="-851791" y="2885285"/>
            <a:ext cx="9519471" cy="905766"/>
          </a:xfrm>
          <a:prstGeom prst="rect">
            <a:avLst/>
          </a:prstGeom>
        </p:spPr>
        <p:txBody>
          <a:bodyPr lIns="0" tIns="0" rIns="0" bIns="0" rtlCol="0" anchor="t">
            <a:spAutoFit/>
          </a:bodyPr>
          <a:lstStyle/>
          <a:p>
            <a:pPr algn="ctr">
              <a:lnSpc>
                <a:spcPts val="6043"/>
              </a:lnSpc>
            </a:pPr>
            <a:r>
              <a:rPr lang="en-US" sz="6104" b="1" spc="-305">
                <a:solidFill>
                  <a:srgbClr val="FFFFFF"/>
                </a:solidFill>
                <a:latin typeface="Codec Pro Ultra-Bold"/>
                <a:ea typeface="Codec Pro Ultra-Bold"/>
                <a:cs typeface="Codec Pro Ultra-Bold"/>
                <a:sym typeface="Codec Pro Ultra-Bold"/>
              </a:rPr>
              <a:t>Best Tourism Village</a:t>
            </a:r>
          </a:p>
        </p:txBody>
      </p:sp>
      <p:grpSp>
        <p:nvGrpSpPr>
          <p:cNvPr id="14" name="Group 14"/>
          <p:cNvGrpSpPr/>
          <p:nvPr/>
        </p:nvGrpSpPr>
        <p:grpSpPr>
          <a:xfrm>
            <a:off x="14878126" y="8393364"/>
            <a:ext cx="3162720" cy="1736443"/>
            <a:chOff x="0" y="0"/>
            <a:chExt cx="832980" cy="457335"/>
          </a:xfrm>
        </p:grpSpPr>
        <p:sp>
          <p:nvSpPr>
            <p:cNvPr id="15" name="Freeform 15"/>
            <p:cNvSpPr/>
            <p:nvPr/>
          </p:nvSpPr>
          <p:spPr>
            <a:xfrm>
              <a:off x="0" y="0"/>
              <a:ext cx="832980" cy="457335"/>
            </a:xfrm>
            <a:custGeom>
              <a:avLst/>
              <a:gdLst/>
              <a:ahLst/>
              <a:cxnLst/>
              <a:rect l="l" t="t" r="r" b="b"/>
              <a:pathLst>
                <a:path w="832980" h="457335">
                  <a:moveTo>
                    <a:pt x="75884" y="0"/>
                  </a:moveTo>
                  <a:lnTo>
                    <a:pt x="757096" y="0"/>
                  </a:lnTo>
                  <a:cubicBezTo>
                    <a:pt x="799005" y="0"/>
                    <a:pt x="832980" y="33974"/>
                    <a:pt x="832980" y="75884"/>
                  </a:cubicBezTo>
                  <a:lnTo>
                    <a:pt x="832980" y="381451"/>
                  </a:lnTo>
                  <a:cubicBezTo>
                    <a:pt x="832980" y="423360"/>
                    <a:pt x="799005" y="457335"/>
                    <a:pt x="757096" y="457335"/>
                  </a:cubicBezTo>
                  <a:lnTo>
                    <a:pt x="75884" y="457335"/>
                  </a:lnTo>
                  <a:cubicBezTo>
                    <a:pt x="55758" y="457335"/>
                    <a:pt x="36457" y="449340"/>
                    <a:pt x="22226" y="435109"/>
                  </a:cubicBezTo>
                  <a:cubicBezTo>
                    <a:pt x="7995" y="420878"/>
                    <a:pt x="0" y="401577"/>
                    <a:pt x="0" y="381451"/>
                  </a:cubicBezTo>
                  <a:lnTo>
                    <a:pt x="0" y="75884"/>
                  </a:lnTo>
                  <a:cubicBezTo>
                    <a:pt x="0" y="33974"/>
                    <a:pt x="33974" y="0"/>
                    <a:pt x="75884" y="0"/>
                  </a:cubicBezTo>
                  <a:close/>
                </a:path>
              </a:pathLst>
            </a:custGeom>
            <a:solidFill>
              <a:srgbClr val="FFFFFF">
                <a:alpha val="48627"/>
              </a:srgbClr>
            </a:solidFill>
          </p:spPr>
          <p:txBody>
            <a:bodyPr/>
            <a:lstStyle/>
            <a:p>
              <a:endParaRPr lang="en-US"/>
            </a:p>
          </p:txBody>
        </p:sp>
        <p:sp>
          <p:nvSpPr>
            <p:cNvPr id="16" name="TextBox 16"/>
            <p:cNvSpPr txBox="1"/>
            <p:nvPr/>
          </p:nvSpPr>
          <p:spPr>
            <a:xfrm>
              <a:off x="0" y="-85725"/>
              <a:ext cx="832980" cy="543060"/>
            </a:xfrm>
            <a:prstGeom prst="rect">
              <a:avLst/>
            </a:prstGeom>
          </p:spPr>
          <p:txBody>
            <a:bodyPr lIns="50800" tIns="50800" rIns="50800" bIns="50800" rtlCol="0" anchor="ctr"/>
            <a:lstStyle/>
            <a:p>
              <a:pPr algn="ctr">
                <a:lnSpc>
                  <a:spcPts val="3151"/>
                </a:lnSpc>
              </a:pPr>
              <a:endParaRPr/>
            </a:p>
          </p:txBody>
        </p:sp>
      </p:grpSp>
      <p:sp>
        <p:nvSpPr>
          <p:cNvPr id="17" name="Freeform 17"/>
          <p:cNvSpPr/>
          <p:nvPr/>
        </p:nvSpPr>
        <p:spPr>
          <a:xfrm>
            <a:off x="14461872" y="8129645"/>
            <a:ext cx="4012996" cy="2257310"/>
          </a:xfrm>
          <a:custGeom>
            <a:avLst/>
            <a:gdLst/>
            <a:ahLst/>
            <a:cxnLst/>
            <a:rect l="l" t="t" r="r" b="b"/>
            <a:pathLst>
              <a:path w="4012996" h="2257310">
                <a:moveTo>
                  <a:pt x="0" y="0"/>
                </a:moveTo>
                <a:lnTo>
                  <a:pt x="4012996" y="0"/>
                </a:lnTo>
                <a:lnTo>
                  <a:pt x="4012996" y="2257310"/>
                </a:lnTo>
                <a:lnTo>
                  <a:pt x="0" y="225731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19608"/>
              </a:srgbClr>
            </a:solidFill>
          </p:spPr>
          <p:txBody>
            <a:bodyPr/>
            <a:lstStyle/>
            <a:p>
              <a:endParaRPr lang="en-US"/>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200564" y="577851"/>
            <a:ext cx="5668336" cy="5596672"/>
            <a:chOff x="0" y="0"/>
            <a:chExt cx="1492895" cy="1474021"/>
          </a:xfrm>
        </p:grpSpPr>
        <p:sp>
          <p:nvSpPr>
            <p:cNvPr id="7" name="Freeform 7"/>
            <p:cNvSpPr/>
            <p:nvPr/>
          </p:nvSpPr>
          <p:spPr>
            <a:xfrm>
              <a:off x="0" y="0"/>
              <a:ext cx="1492895" cy="1474021"/>
            </a:xfrm>
            <a:custGeom>
              <a:avLst/>
              <a:gdLst/>
              <a:ahLst/>
              <a:cxnLst/>
              <a:rect l="l" t="t" r="r" b="b"/>
              <a:pathLst>
                <a:path w="1492895" h="1474021">
                  <a:moveTo>
                    <a:pt x="42340" y="0"/>
                  </a:moveTo>
                  <a:lnTo>
                    <a:pt x="1450555" y="0"/>
                  </a:lnTo>
                  <a:cubicBezTo>
                    <a:pt x="1473939" y="0"/>
                    <a:pt x="1492895" y="18956"/>
                    <a:pt x="1492895" y="42340"/>
                  </a:cubicBezTo>
                  <a:lnTo>
                    <a:pt x="1492895" y="1431680"/>
                  </a:lnTo>
                  <a:cubicBezTo>
                    <a:pt x="1492895" y="1455064"/>
                    <a:pt x="1473939" y="1474021"/>
                    <a:pt x="1450555" y="1474021"/>
                  </a:cubicBezTo>
                  <a:lnTo>
                    <a:pt x="42340" y="1474021"/>
                  </a:lnTo>
                  <a:cubicBezTo>
                    <a:pt x="31111" y="1474021"/>
                    <a:pt x="20342" y="1469560"/>
                    <a:pt x="12401" y="1461620"/>
                  </a:cubicBezTo>
                  <a:cubicBezTo>
                    <a:pt x="4461" y="1453679"/>
                    <a:pt x="0" y="1442910"/>
                    <a:pt x="0" y="1431680"/>
                  </a:cubicBezTo>
                  <a:lnTo>
                    <a:pt x="0" y="42340"/>
                  </a:lnTo>
                  <a:cubicBezTo>
                    <a:pt x="0" y="18956"/>
                    <a:pt x="18956" y="0"/>
                    <a:pt x="42340" y="0"/>
                  </a:cubicBezTo>
                  <a:close/>
                </a:path>
              </a:pathLst>
            </a:custGeom>
            <a:solidFill>
              <a:srgbClr val="FFFFFF">
                <a:alpha val="19608"/>
              </a:srgbClr>
            </a:solidFill>
          </p:spPr>
          <p:txBody>
            <a:bodyPr/>
            <a:lstStyle/>
            <a:p>
              <a:endParaRPr lang="en-US"/>
            </a:p>
          </p:txBody>
        </p:sp>
        <p:sp>
          <p:nvSpPr>
            <p:cNvPr id="8" name="TextBox 8"/>
            <p:cNvSpPr txBox="1"/>
            <p:nvPr/>
          </p:nvSpPr>
          <p:spPr>
            <a:xfrm>
              <a:off x="0" y="-85725"/>
              <a:ext cx="1492895" cy="1559746"/>
            </a:xfrm>
            <a:prstGeom prst="rect">
              <a:avLst/>
            </a:prstGeom>
          </p:spPr>
          <p:txBody>
            <a:bodyPr lIns="50800" tIns="50800" rIns="50800" bIns="50800" rtlCol="0" anchor="ctr"/>
            <a:lstStyle/>
            <a:p>
              <a:pPr algn="ctr">
                <a:lnSpc>
                  <a:spcPts val="3151"/>
                </a:lnSpc>
              </a:pPr>
              <a:endParaRPr/>
            </a:p>
          </p:txBody>
        </p:sp>
      </p:grpSp>
      <p:grpSp>
        <p:nvGrpSpPr>
          <p:cNvPr id="9" name="Group 9"/>
          <p:cNvGrpSpPr/>
          <p:nvPr/>
        </p:nvGrpSpPr>
        <p:grpSpPr>
          <a:xfrm>
            <a:off x="11906435" y="297581"/>
            <a:ext cx="5668336" cy="5596672"/>
            <a:chOff x="0" y="0"/>
            <a:chExt cx="1492895" cy="1474021"/>
          </a:xfrm>
        </p:grpSpPr>
        <p:sp>
          <p:nvSpPr>
            <p:cNvPr id="10" name="Freeform 10"/>
            <p:cNvSpPr/>
            <p:nvPr/>
          </p:nvSpPr>
          <p:spPr>
            <a:xfrm>
              <a:off x="0" y="0"/>
              <a:ext cx="1492895" cy="1474021"/>
            </a:xfrm>
            <a:custGeom>
              <a:avLst/>
              <a:gdLst/>
              <a:ahLst/>
              <a:cxnLst/>
              <a:rect l="l" t="t" r="r" b="b"/>
              <a:pathLst>
                <a:path w="1492895" h="1474021">
                  <a:moveTo>
                    <a:pt x="42340" y="0"/>
                  </a:moveTo>
                  <a:lnTo>
                    <a:pt x="1450555" y="0"/>
                  </a:lnTo>
                  <a:cubicBezTo>
                    <a:pt x="1473939" y="0"/>
                    <a:pt x="1492895" y="18956"/>
                    <a:pt x="1492895" y="42340"/>
                  </a:cubicBezTo>
                  <a:lnTo>
                    <a:pt x="1492895" y="1431680"/>
                  </a:lnTo>
                  <a:cubicBezTo>
                    <a:pt x="1492895" y="1455064"/>
                    <a:pt x="1473939" y="1474021"/>
                    <a:pt x="1450555" y="1474021"/>
                  </a:cubicBezTo>
                  <a:lnTo>
                    <a:pt x="42340" y="1474021"/>
                  </a:lnTo>
                  <a:cubicBezTo>
                    <a:pt x="31111" y="1474021"/>
                    <a:pt x="20342" y="1469560"/>
                    <a:pt x="12401" y="1461620"/>
                  </a:cubicBezTo>
                  <a:cubicBezTo>
                    <a:pt x="4461" y="1453679"/>
                    <a:pt x="0" y="1442910"/>
                    <a:pt x="0" y="1431680"/>
                  </a:cubicBezTo>
                  <a:lnTo>
                    <a:pt x="0" y="42340"/>
                  </a:lnTo>
                  <a:cubicBezTo>
                    <a:pt x="0" y="18956"/>
                    <a:pt x="18956" y="0"/>
                    <a:pt x="42340" y="0"/>
                  </a:cubicBezTo>
                  <a:close/>
                </a:path>
              </a:pathLst>
            </a:custGeom>
            <a:solidFill>
              <a:srgbClr val="000000">
                <a:alpha val="0"/>
              </a:srgbClr>
            </a:solidFill>
            <a:ln w="28575" cap="rnd">
              <a:solidFill>
                <a:srgbClr val="FFFFFF"/>
              </a:solidFill>
              <a:prstDash val="solid"/>
              <a:round/>
            </a:ln>
          </p:spPr>
          <p:txBody>
            <a:bodyPr/>
            <a:lstStyle/>
            <a:p>
              <a:endParaRPr lang="en-US"/>
            </a:p>
          </p:txBody>
        </p:sp>
        <p:sp>
          <p:nvSpPr>
            <p:cNvPr id="11" name="TextBox 11"/>
            <p:cNvSpPr txBox="1"/>
            <p:nvPr/>
          </p:nvSpPr>
          <p:spPr>
            <a:xfrm>
              <a:off x="0" y="-85725"/>
              <a:ext cx="1492895" cy="1559746"/>
            </a:xfrm>
            <a:prstGeom prst="rect">
              <a:avLst/>
            </a:prstGeom>
          </p:spPr>
          <p:txBody>
            <a:bodyPr lIns="50800" tIns="50800" rIns="50800" bIns="50800" rtlCol="0" anchor="ctr"/>
            <a:lstStyle/>
            <a:p>
              <a:pPr algn="ctr">
                <a:lnSpc>
                  <a:spcPts val="3151"/>
                </a:lnSpc>
              </a:pPr>
              <a:endParaRPr/>
            </a:p>
          </p:txBody>
        </p:sp>
      </p:grpSp>
      <p:pic>
        <p:nvPicPr>
          <p:cNvPr id="12" name="Picture 12">
            <a:hlinkClick r:id="" action="ppaction://media"/>
          </p:cNvPr>
          <p:cNvPicPr>
            <a:picLocks noChangeAspect="1"/>
          </p:cNvPicPr>
          <p:nvPr>
            <a:videoFile r:link="rId1"/>
            <p:extLst>
              <p:ext uri="{DAA4B4D4-6D71-4841-9C94-3DE7FCFB9230}">
                <p14:media xmlns:p14="http://schemas.microsoft.com/office/powerpoint/2010/main" r:embed="rId2">
                  <p14:trim st="4170" end="5.168"/>
                </p14:media>
              </p:ext>
            </p:extLst>
          </p:nvPr>
        </p:nvPicPr>
        <p:blipFill>
          <a:blip r:embed="rId7"/>
          <a:srcRect/>
          <a:stretch>
            <a:fillRect/>
          </a:stretch>
        </p:blipFill>
        <p:spPr>
          <a:xfrm>
            <a:off x="11906435" y="6509131"/>
            <a:ext cx="5962465" cy="3353887"/>
          </a:xfrm>
          <a:prstGeom prst="rect">
            <a:avLst/>
          </a:prstGeom>
        </p:spPr>
      </p:pic>
      <p:pic>
        <p:nvPicPr>
          <p:cNvPr id="13" name="Picture 1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rcRect t="34349" b="34393"/>
          <a:stretch>
            <a:fillRect/>
          </a:stretch>
        </p:blipFill>
        <p:spPr>
          <a:xfrm>
            <a:off x="800915" y="523589"/>
            <a:ext cx="8326982" cy="4619911"/>
          </a:xfrm>
          <a:prstGeom prst="rect">
            <a:avLst/>
          </a:prstGeom>
        </p:spPr>
      </p:pic>
      <p:sp>
        <p:nvSpPr>
          <p:cNvPr id="14" name="TextBox 14"/>
          <p:cNvSpPr txBox="1"/>
          <p:nvPr/>
        </p:nvSpPr>
        <p:spPr>
          <a:xfrm>
            <a:off x="800915" y="5257800"/>
            <a:ext cx="9026044" cy="3249518"/>
          </a:xfrm>
          <a:prstGeom prst="rect">
            <a:avLst/>
          </a:prstGeom>
        </p:spPr>
        <p:txBody>
          <a:bodyPr lIns="0" tIns="0" rIns="0" bIns="0" rtlCol="0" anchor="t">
            <a:spAutoFit/>
          </a:bodyPr>
          <a:lstStyle/>
          <a:p>
            <a:pPr algn="l">
              <a:lnSpc>
                <a:spcPts val="4959"/>
              </a:lnSpc>
            </a:pPr>
            <a:r>
              <a:rPr lang="en-US" sz="5060" b="1" spc="-253">
                <a:solidFill>
                  <a:srgbClr val="FFFFFF"/>
                </a:solidFill>
                <a:latin typeface="Codec Pro Ultra-Bold"/>
                <a:ea typeface="Codec Pro Ultra-Bold"/>
                <a:cs typeface="Codec Pro Ultra-Bold"/>
                <a:sym typeface="Codec Pro Ultra-Bold"/>
              </a:rPr>
              <a:t>Mindo leverages birdwatching and cloud forest tourism to support the conservation of the Chocó Andino ecosystem.</a:t>
            </a:r>
          </a:p>
          <a:p>
            <a:pPr algn="l">
              <a:lnSpc>
                <a:spcPts val="4959"/>
              </a:lnSpc>
            </a:pPr>
            <a:endParaRPr lang="en-US" sz="5060" b="1" spc="-253">
              <a:solidFill>
                <a:srgbClr val="FFFFFF"/>
              </a:solidFill>
              <a:latin typeface="Codec Pro Ultra-Bold"/>
              <a:ea typeface="Codec Pro Ultra-Bold"/>
              <a:cs typeface="Codec Pro Ultra-Bold"/>
              <a:sym typeface="Codec Pro Ultra-Bold"/>
            </a:endParaRPr>
          </a:p>
        </p:txBody>
      </p:sp>
      <p:sp>
        <p:nvSpPr>
          <p:cNvPr id="15" name="TextBox 15"/>
          <p:cNvSpPr txBox="1"/>
          <p:nvPr/>
        </p:nvSpPr>
        <p:spPr>
          <a:xfrm>
            <a:off x="12755351" y="952500"/>
            <a:ext cx="4330162" cy="4247007"/>
          </a:xfrm>
          <a:prstGeom prst="rect">
            <a:avLst/>
          </a:prstGeom>
        </p:spPr>
        <p:txBody>
          <a:bodyPr lIns="0" tIns="0" rIns="0" bIns="0" rtlCol="0" anchor="t">
            <a:spAutoFit/>
          </a:bodyPr>
          <a:lstStyle/>
          <a:p>
            <a:pPr marL="453390" lvl="1" indent="-226695" algn="just">
              <a:lnSpc>
                <a:spcPts val="2604"/>
              </a:lnSpc>
              <a:buFont typeface="Arial"/>
              <a:buChar char="•"/>
            </a:pPr>
            <a:r>
              <a:rPr lang="en-US" sz="2100" b="1">
                <a:solidFill>
                  <a:srgbClr val="FFFFFF"/>
                </a:solidFill>
                <a:latin typeface="Codec Pro Bold"/>
                <a:ea typeface="Codec Pro Bold"/>
                <a:cs typeface="Codec Pro Bold"/>
                <a:sym typeface="Codec Pro Bold"/>
              </a:rPr>
              <a:t>Birdwatching tourism in Mindo has proven to be a low-impact tourism option.</a:t>
            </a:r>
          </a:p>
          <a:p>
            <a:pPr marL="453390" lvl="1" indent="-226695" algn="just">
              <a:lnSpc>
                <a:spcPts val="2604"/>
              </a:lnSpc>
              <a:buFont typeface="Arial"/>
              <a:buChar char="•"/>
            </a:pPr>
            <a:endParaRPr lang="en-US" sz="2100" b="1">
              <a:solidFill>
                <a:srgbClr val="FFFFFF"/>
              </a:solidFill>
              <a:latin typeface="Codec Pro Bold"/>
              <a:ea typeface="Codec Pro Bold"/>
              <a:cs typeface="Codec Pro Bold"/>
              <a:sym typeface="Codec Pro Bold"/>
            </a:endParaRPr>
          </a:p>
          <a:p>
            <a:pPr marL="453390" lvl="1" indent="-226695" algn="just">
              <a:lnSpc>
                <a:spcPts val="2604"/>
              </a:lnSpc>
              <a:buFont typeface="Arial"/>
              <a:buChar char="•"/>
            </a:pPr>
            <a:r>
              <a:rPr lang="en-US" sz="2100" b="1">
                <a:solidFill>
                  <a:srgbClr val="FFFFFF"/>
                </a:solidFill>
                <a:latin typeface="Codec Pro Bold"/>
                <a:ea typeface="Codec Pro Bold"/>
                <a:cs typeface="Codec Pro Bold"/>
                <a:sym typeface="Codec Pro Bold"/>
              </a:rPr>
              <a:t>The economic value of the living forest to the community discourages deforestation and encourages its protection.</a:t>
            </a:r>
          </a:p>
          <a:p>
            <a:pPr marL="453390" lvl="1" indent="-226695" algn="just">
              <a:lnSpc>
                <a:spcPts val="2604"/>
              </a:lnSpc>
              <a:buFont typeface="Arial"/>
              <a:buChar char="•"/>
            </a:pPr>
            <a:r>
              <a:rPr lang="en-US" sz="2100" b="1">
                <a:solidFill>
                  <a:srgbClr val="FFFFFF"/>
                </a:solidFill>
                <a:latin typeface="Codec Pro Bold"/>
                <a:ea typeface="Codec Pro Bold"/>
                <a:cs typeface="Codec Pro Bold"/>
                <a:sym typeface="Codec Pro Bold"/>
              </a:rPr>
              <a:t>Interpretive walks within the forest promote environmental education among visitors and residents.</a:t>
            </a:r>
          </a:p>
        </p:txBody>
      </p:sp>
      <p:grpSp>
        <p:nvGrpSpPr>
          <p:cNvPr id="16" name="Group 16"/>
          <p:cNvGrpSpPr/>
          <p:nvPr/>
        </p:nvGrpSpPr>
        <p:grpSpPr>
          <a:xfrm>
            <a:off x="815938" y="8293409"/>
            <a:ext cx="3162720" cy="1736443"/>
            <a:chOff x="0" y="0"/>
            <a:chExt cx="832980" cy="457335"/>
          </a:xfrm>
        </p:grpSpPr>
        <p:sp>
          <p:nvSpPr>
            <p:cNvPr id="17" name="Freeform 17"/>
            <p:cNvSpPr/>
            <p:nvPr/>
          </p:nvSpPr>
          <p:spPr>
            <a:xfrm>
              <a:off x="0" y="0"/>
              <a:ext cx="832980" cy="457335"/>
            </a:xfrm>
            <a:custGeom>
              <a:avLst/>
              <a:gdLst/>
              <a:ahLst/>
              <a:cxnLst/>
              <a:rect l="l" t="t" r="r" b="b"/>
              <a:pathLst>
                <a:path w="832980" h="457335">
                  <a:moveTo>
                    <a:pt x="75884" y="0"/>
                  </a:moveTo>
                  <a:lnTo>
                    <a:pt x="757096" y="0"/>
                  </a:lnTo>
                  <a:cubicBezTo>
                    <a:pt x="799005" y="0"/>
                    <a:pt x="832980" y="33974"/>
                    <a:pt x="832980" y="75884"/>
                  </a:cubicBezTo>
                  <a:lnTo>
                    <a:pt x="832980" y="381451"/>
                  </a:lnTo>
                  <a:cubicBezTo>
                    <a:pt x="832980" y="423360"/>
                    <a:pt x="799005" y="457335"/>
                    <a:pt x="757096" y="457335"/>
                  </a:cubicBezTo>
                  <a:lnTo>
                    <a:pt x="75884" y="457335"/>
                  </a:lnTo>
                  <a:cubicBezTo>
                    <a:pt x="55758" y="457335"/>
                    <a:pt x="36457" y="449340"/>
                    <a:pt x="22226" y="435109"/>
                  </a:cubicBezTo>
                  <a:cubicBezTo>
                    <a:pt x="7995" y="420878"/>
                    <a:pt x="0" y="401577"/>
                    <a:pt x="0" y="381451"/>
                  </a:cubicBezTo>
                  <a:lnTo>
                    <a:pt x="0" y="75884"/>
                  </a:lnTo>
                  <a:cubicBezTo>
                    <a:pt x="0" y="33974"/>
                    <a:pt x="33974" y="0"/>
                    <a:pt x="75884" y="0"/>
                  </a:cubicBezTo>
                  <a:close/>
                </a:path>
              </a:pathLst>
            </a:custGeom>
            <a:solidFill>
              <a:srgbClr val="FFFFFF">
                <a:alpha val="48627"/>
              </a:srgbClr>
            </a:solidFill>
          </p:spPr>
          <p:txBody>
            <a:bodyPr/>
            <a:lstStyle/>
            <a:p>
              <a:endParaRPr lang="en-US"/>
            </a:p>
          </p:txBody>
        </p:sp>
        <p:sp>
          <p:nvSpPr>
            <p:cNvPr id="18" name="TextBox 18"/>
            <p:cNvSpPr txBox="1"/>
            <p:nvPr/>
          </p:nvSpPr>
          <p:spPr>
            <a:xfrm>
              <a:off x="0" y="-85725"/>
              <a:ext cx="832980" cy="543060"/>
            </a:xfrm>
            <a:prstGeom prst="rect">
              <a:avLst/>
            </a:prstGeom>
          </p:spPr>
          <p:txBody>
            <a:bodyPr lIns="50800" tIns="50800" rIns="50800" bIns="50800" rtlCol="0" anchor="ctr"/>
            <a:lstStyle/>
            <a:p>
              <a:pPr algn="ctr">
                <a:lnSpc>
                  <a:spcPts val="3151"/>
                </a:lnSpc>
              </a:pPr>
              <a:endParaRPr/>
            </a:p>
          </p:txBody>
        </p:sp>
      </p:grpSp>
      <p:sp>
        <p:nvSpPr>
          <p:cNvPr id="19" name="Freeform 19"/>
          <p:cNvSpPr/>
          <p:nvPr/>
        </p:nvSpPr>
        <p:spPr>
          <a:xfrm>
            <a:off x="399684" y="8029690"/>
            <a:ext cx="4012996" cy="2257310"/>
          </a:xfrm>
          <a:custGeom>
            <a:avLst/>
            <a:gdLst/>
            <a:ahLst/>
            <a:cxnLst/>
            <a:rect l="l" t="t" r="r" b="b"/>
            <a:pathLst>
              <a:path w="4012996" h="2257310">
                <a:moveTo>
                  <a:pt x="0" y="0"/>
                </a:moveTo>
                <a:lnTo>
                  <a:pt x="4012996" y="0"/>
                </a:lnTo>
                <a:lnTo>
                  <a:pt x="4012996" y="2257310"/>
                </a:lnTo>
                <a:lnTo>
                  <a:pt x="0" y="2257310"/>
                </a:lnTo>
                <a:lnTo>
                  <a:pt x="0" y="0"/>
                </a:lnTo>
                <a:close/>
              </a:path>
            </a:pathLst>
          </a:custGeom>
          <a:blipFill>
            <a:blip r:embed="rId9"/>
            <a:stretch>
              <a:fillRect/>
            </a:stretch>
          </a:blipFill>
        </p:spPr>
        <p:txBody>
          <a:bodyPr/>
          <a:lstStyle/>
          <a:p>
            <a:endParaRPr lang="en-US"/>
          </a:p>
        </p:txBody>
      </p:sp>
    </p:spTree>
  </p:cSld>
  <p:clrMapOvr>
    <a:masterClrMapping/>
  </p:clrMapOvr>
  <p:timing>
    <p:tnLst>
      <p:par>
        <p:cTn id="1" dur="indefinite" restart="never" nodeType="tmRoot">
          <p:childTnLst>
            <p:video>
              <p:cMediaNode vol="0">
                <p:cTn id="2" fill="hold" display="0">
                  <p:stCondLst>
                    <p:cond delay="indefinite"/>
                  </p:stCondLst>
                </p:cTn>
                <p:tgtEl>
                  <p:spTgt spid="12"/>
                </p:tgtEl>
              </p:cMediaNode>
            </p:video>
            <p:video>
              <p:cMediaNode vol="0">
                <p:cTn id="3"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1065051" y="432082"/>
            <a:ext cx="7454201" cy="3576981"/>
            <a:chOff x="0" y="0"/>
            <a:chExt cx="1217333" cy="584151"/>
          </a:xfrm>
        </p:grpSpPr>
        <p:sp>
          <p:nvSpPr>
            <p:cNvPr id="3" name="Freeform 3"/>
            <p:cNvSpPr/>
            <p:nvPr/>
          </p:nvSpPr>
          <p:spPr>
            <a:xfrm>
              <a:off x="0" y="0"/>
              <a:ext cx="1217333" cy="584151"/>
            </a:xfrm>
            <a:custGeom>
              <a:avLst/>
              <a:gdLst/>
              <a:ahLst/>
              <a:cxnLst/>
              <a:rect l="l" t="t" r="r" b="b"/>
              <a:pathLst>
                <a:path w="1217333" h="584151">
                  <a:moveTo>
                    <a:pt x="30119" y="0"/>
                  </a:moveTo>
                  <a:lnTo>
                    <a:pt x="1187214" y="0"/>
                  </a:lnTo>
                  <a:cubicBezTo>
                    <a:pt x="1203848" y="0"/>
                    <a:pt x="1217333" y="13485"/>
                    <a:pt x="1217333" y="30119"/>
                  </a:cubicBezTo>
                  <a:lnTo>
                    <a:pt x="1217333" y="554031"/>
                  </a:lnTo>
                  <a:cubicBezTo>
                    <a:pt x="1217333" y="562020"/>
                    <a:pt x="1214160" y="569681"/>
                    <a:pt x="1208512" y="575329"/>
                  </a:cubicBezTo>
                  <a:cubicBezTo>
                    <a:pt x="1202863" y="580978"/>
                    <a:pt x="1195202" y="584151"/>
                    <a:pt x="1187214" y="584151"/>
                  </a:cubicBezTo>
                  <a:lnTo>
                    <a:pt x="30119" y="584151"/>
                  </a:lnTo>
                  <a:cubicBezTo>
                    <a:pt x="13485" y="584151"/>
                    <a:pt x="0" y="570666"/>
                    <a:pt x="0" y="554031"/>
                  </a:cubicBezTo>
                  <a:lnTo>
                    <a:pt x="0" y="30119"/>
                  </a:lnTo>
                  <a:cubicBezTo>
                    <a:pt x="0" y="22131"/>
                    <a:pt x="3173" y="14470"/>
                    <a:pt x="8822" y="8822"/>
                  </a:cubicBezTo>
                  <a:cubicBezTo>
                    <a:pt x="14470" y="3173"/>
                    <a:pt x="22131" y="0"/>
                    <a:pt x="30119" y="0"/>
                  </a:cubicBezTo>
                  <a:close/>
                </a:path>
              </a:pathLst>
            </a:custGeom>
            <a:blipFill>
              <a:blip r:embed="rId2"/>
              <a:stretch>
                <a:fillRect t="-28147" b="-28147"/>
              </a:stretch>
            </a:blipFill>
          </p:spPr>
          <p:txBody>
            <a:bodyPr/>
            <a:lstStyle/>
            <a:p>
              <a:endParaRPr lang="en-US"/>
            </a:p>
          </p:txBody>
        </p:sp>
      </p:grpSp>
      <p:grpSp>
        <p:nvGrpSpPr>
          <p:cNvPr id="4" name="Group 4"/>
          <p:cNvGrpSpPr/>
          <p:nvPr/>
        </p:nvGrpSpPr>
        <p:grpSpPr>
          <a:xfrm>
            <a:off x="1297805" y="3086496"/>
            <a:ext cx="7952662" cy="5013451"/>
            <a:chOff x="0" y="0"/>
            <a:chExt cx="1325730" cy="835755"/>
          </a:xfrm>
        </p:grpSpPr>
        <p:sp>
          <p:nvSpPr>
            <p:cNvPr id="5" name="Freeform 5"/>
            <p:cNvSpPr/>
            <p:nvPr/>
          </p:nvSpPr>
          <p:spPr>
            <a:xfrm>
              <a:off x="0" y="0"/>
              <a:ext cx="1325730" cy="835755"/>
            </a:xfrm>
            <a:custGeom>
              <a:avLst/>
              <a:gdLst/>
              <a:ahLst/>
              <a:cxnLst/>
              <a:rect l="l" t="t" r="r" b="b"/>
              <a:pathLst>
                <a:path w="1325730" h="835755">
                  <a:moveTo>
                    <a:pt x="28232" y="0"/>
                  </a:moveTo>
                  <a:lnTo>
                    <a:pt x="1297498" y="0"/>
                  </a:lnTo>
                  <a:cubicBezTo>
                    <a:pt x="1304986" y="0"/>
                    <a:pt x="1312166" y="2974"/>
                    <a:pt x="1317461" y="8269"/>
                  </a:cubicBezTo>
                  <a:cubicBezTo>
                    <a:pt x="1322755" y="13563"/>
                    <a:pt x="1325730" y="20744"/>
                    <a:pt x="1325730" y="28232"/>
                  </a:cubicBezTo>
                  <a:lnTo>
                    <a:pt x="1325730" y="807524"/>
                  </a:lnTo>
                  <a:cubicBezTo>
                    <a:pt x="1325730" y="823116"/>
                    <a:pt x="1313090" y="835755"/>
                    <a:pt x="1297498" y="835755"/>
                  </a:cubicBezTo>
                  <a:lnTo>
                    <a:pt x="28232" y="835755"/>
                  </a:lnTo>
                  <a:cubicBezTo>
                    <a:pt x="12640" y="835755"/>
                    <a:pt x="0" y="823116"/>
                    <a:pt x="0" y="807524"/>
                  </a:cubicBezTo>
                  <a:lnTo>
                    <a:pt x="0" y="28232"/>
                  </a:lnTo>
                  <a:cubicBezTo>
                    <a:pt x="0" y="12640"/>
                    <a:pt x="12640" y="0"/>
                    <a:pt x="28232" y="0"/>
                  </a:cubicBezTo>
                  <a:close/>
                </a:path>
              </a:pathLst>
            </a:custGeom>
            <a:blipFill>
              <a:blip r:embed="rId3"/>
              <a:stretch>
                <a:fillRect t="-2842" b="-2842"/>
              </a:stretch>
            </a:blipFill>
          </p:spPr>
          <p:txBody>
            <a:bodyPr/>
            <a:lstStyle/>
            <a:p>
              <a:endParaRPr lang="en-US"/>
            </a:p>
          </p:txBody>
        </p:sp>
      </p:grpSp>
      <p:sp>
        <p:nvSpPr>
          <p:cNvPr id="6" name="TextBox 6"/>
          <p:cNvSpPr txBox="1"/>
          <p:nvPr/>
        </p:nvSpPr>
        <p:spPr>
          <a:xfrm>
            <a:off x="9994325" y="4532511"/>
            <a:ext cx="7830253" cy="2623185"/>
          </a:xfrm>
          <a:prstGeom prst="rect">
            <a:avLst/>
          </a:prstGeom>
        </p:spPr>
        <p:txBody>
          <a:bodyPr lIns="0" tIns="0" rIns="0" bIns="0" rtlCol="0" anchor="t">
            <a:spAutoFit/>
          </a:bodyPr>
          <a:lstStyle/>
          <a:p>
            <a:pPr marL="453390" lvl="1" indent="-226695" algn="just">
              <a:lnSpc>
                <a:spcPts val="2940"/>
              </a:lnSpc>
              <a:buFont typeface="Arial"/>
              <a:buChar char="•"/>
            </a:pPr>
            <a:r>
              <a:rPr lang="en-US" sz="2100">
                <a:solidFill>
                  <a:srgbClr val="FFFFFF"/>
                </a:solidFill>
                <a:latin typeface="Codec Pro"/>
                <a:ea typeface="Codec Pro"/>
                <a:cs typeface="Codec Pro"/>
                <a:sym typeface="Codec Pro"/>
              </a:rPr>
              <a:t>Local guides: They are the link between visitors and nature. They not only demonstrate the forest's biodiversity but also share knowledge about the ecological value of the territory and the threats it faces. In the past, many of them were hunters and sawyers; today, they are defenders of nature.</a:t>
            </a:r>
          </a:p>
          <a:p>
            <a:pPr algn="just">
              <a:lnSpc>
                <a:spcPts val="2940"/>
              </a:lnSpc>
              <a:spcBef>
                <a:spcPct val="0"/>
              </a:spcBef>
            </a:pPr>
            <a:endParaRPr lang="en-US" sz="2100">
              <a:solidFill>
                <a:srgbClr val="FFFFFF"/>
              </a:solidFill>
              <a:latin typeface="Codec Pro"/>
              <a:ea typeface="Codec Pro"/>
              <a:cs typeface="Codec Pro"/>
              <a:sym typeface="Codec Pro"/>
            </a:endParaRPr>
          </a:p>
        </p:txBody>
      </p:sp>
      <p:sp>
        <p:nvSpPr>
          <p:cNvPr id="7" name="TextBox 7"/>
          <p:cNvSpPr txBox="1"/>
          <p:nvPr/>
        </p:nvSpPr>
        <p:spPr>
          <a:xfrm>
            <a:off x="0" y="253215"/>
            <a:ext cx="10897196" cy="3583872"/>
          </a:xfrm>
          <a:prstGeom prst="rect">
            <a:avLst/>
          </a:prstGeom>
        </p:spPr>
        <p:txBody>
          <a:bodyPr lIns="0" tIns="0" rIns="0" bIns="0" rtlCol="0" anchor="t">
            <a:spAutoFit/>
          </a:bodyPr>
          <a:lstStyle/>
          <a:p>
            <a:pPr algn="ctr">
              <a:lnSpc>
                <a:spcPts val="5449"/>
              </a:lnSpc>
            </a:pPr>
            <a:r>
              <a:rPr lang="en-US" sz="5504" b="1" spc="-275">
                <a:solidFill>
                  <a:srgbClr val="FFFFFF"/>
                </a:solidFill>
                <a:latin typeface="Codec Pro Ultra-Bold"/>
                <a:ea typeface="Codec Pro Ultra-Bold"/>
                <a:cs typeface="Codec Pro Ultra-Bold"/>
                <a:sym typeface="Codec Pro Ultra-Bold"/>
              </a:rPr>
              <a:t>The role of community guides, private reserves, and environmental education in raising awareness</a:t>
            </a:r>
          </a:p>
          <a:p>
            <a:pPr algn="ctr">
              <a:lnSpc>
                <a:spcPts val="5449"/>
              </a:lnSpc>
            </a:pPr>
            <a:endParaRPr lang="en-US" sz="5504" b="1" spc="-275">
              <a:solidFill>
                <a:srgbClr val="FFFFFF"/>
              </a:solidFill>
              <a:latin typeface="Codec Pro Ultra-Bold"/>
              <a:ea typeface="Codec Pro Ultra-Bold"/>
              <a:cs typeface="Codec Pro Ultra-Bold"/>
              <a:sym typeface="Codec Pro Ultra-Bold"/>
            </a:endParaRPr>
          </a:p>
        </p:txBody>
      </p:sp>
      <p:sp>
        <p:nvSpPr>
          <p:cNvPr id="8" name="TextBox 8"/>
          <p:cNvSpPr txBox="1"/>
          <p:nvPr/>
        </p:nvSpPr>
        <p:spPr>
          <a:xfrm>
            <a:off x="9994325" y="7060148"/>
            <a:ext cx="7830253" cy="2251710"/>
          </a:xfrm>
          <a:prstGeom prst="rect">
            <a:avLst/>
          </a:prstGeom>
        </p:spPr>
        <p:txBody>
          <a:bodyPr lIns="0" tIns="0" rIns="0" bIns="0" rtlCol="0" anchor="t">
            <a:spAutoFit/>
          </a:bodyPr>
          <a:lstStyle/>
          <a:p>
            <a:pPr marL="453390" lvl="1" indent="-226695" algn="just">
              <a:lnSpc>
                <a:spcPts val="2940"/>
              </a:lnSpc>
              <a:buFont typeface="Arial"/>
              <a:buChar char="•"/>
            </a:pPr>
            <a:r>
              <a:rPr lang="en-US" sz="2100" b="1">
                <a:solidFill>
                  <a:srgbClr val="FFFFFF"/>
                </a:solidFill>
                <a:latin typeface="Codec Pro Bold"/>
                <a:ea typeface="Codec Pro Bold"/>
                <a:cs typeface="Codec Pro Bold"/>
                <a:sym typeface="Codec Pro Bold"/>
              </a:rPr>
              <a:t>Private Reserves: They conserve hundreds of hectares of primary and secondary forest, reforest, protect water sources, and function as biological corridors and wildlife refuges.</a:t>
            </a:r>
            <a:r>
              <a:rPr lang="en-US" sz="2100">
                <a:solidFill>
                  <a:srgbClr val="FFFFFF"/>
                </a:solidFill>
                <a:latin typeface="Codec Pro"/>
                <a:ea typeface="Codec Pro"/>
                <a:cs typeface="Codec Pro"/>
                <a:sym typeface="Codec Pro"/>
              </a:rPr>
              <a:t> </a:t>
            </a:r>
          </a:p>
          <a:p>
            <a:pPr algn="just">
              <a:lnSpc>
                <a:spcPts val="2940"/>
              </a:lnSpc>
            </a:pPr>
            <a:endParaRPr lang="en-US" sz="2100">
              <a:solidFill>
                <a:srgbClr val="FFFFFF"/>
              </a:solidFill>
              <a:latin typeface="Codec Pro"/>
              <a:ea typeface="Codec Pro"/>
              <a:cs typeface="Codec Pro"/>
              <a:sym typeface="Codec Pro"/>
            </a:endParaRPr>
          </a:p>
          <a:p>
            <a:pPr algn="just">
              <a:lnSpc>
                <a:spcPts val="2940"/>
              </a:lnSpc>
              <a:spcBef>
                <a:spcPct val="0"/>
              </a:spcBef>
            </a:pPr>
            <a:endParaRPr lang="en-US" sz="2100">
              <a:solidFill>
                <a:srgbClr val="FFFFFF"/>
              </a:solidFill>
              <a:latin typeface="Codec Pro"/>
              <a:ea typeface="Codec Pro"/>
              <a:cs typeface="Codec Pro"/>
              <a:sym typeface="Codec Pro"/>
            </a:endParaRPr>
          </a:p>
        </p:txBody>
      </p:sp>
      <p:sp>
        <p:nvSpPr>
          <p:cNvPr id="9" name="TextBox 9"/>
          <p:cNvSpPr txBox="1"/>
          <p:nvPr/>
        </p:nvSpPr>
        <p:spPr>
          <a:xfrm>
            <a:off x="9994325" y="8718296"/>
            <a:ext cx="7830253" cy="2186305"/>
          </a:xfrm>
          <a:prstGeom prst="rect">
            <a:avLst/>
          </a:prstGeom>
        </p:spPr>
        <p:txBody>
          <a:bodyPr lIns="0" tIns="0" rIns="0" bIns="0" rtlCol="0" anchor="t">
            <a:spAutoFit/>
          </a:bodyPr>
          <a:lstStyle/>
          <a:p>
            <a:pPr marL="431801" lvl="1" indent="-215900" algn="just">
              <a:lnSpc>
                <a:spcPts val="2800"/>
              </a:lnSpc>
              <a:buFont typeface="Arial"/>
              <a:buChar char="•"/>
            </a:pPr>
            <a:r>
              <a:rPr lang="en-US" sz="2000" b="1">
                <a:solidFill>
                  <a:srgbClr val="FFFFFF"/>
                </a:solidFill>
                <a:latin typeface="Codec Pro Bold"/>
                <a:ea typeface="Codec Pro Bold"/>
                <a:cs typeface="Codec Pro Bold"/>
                <a:sym typeface="Codec Pro Bold"/>
              </a:rPr>
              <a:t>Environmental Education: In educational centers, community spaces, and associations, awareness is raised from an early age about the importance of water, forests, fauna, and flora.</a:t>
            </a:r>
          </a:p>
          <a:p>
            <a:pPr algn="just">
              <a:lnSpc>
                <a:spcPts val="2940"/>
              </a:lnSpc>
            </a:pPr>
            <a:endParaRPr lang="en-US" sz="2000" b="1">
              <a:solidFill>
                <a:srgbClr val="FFFFFF"/>
              </a:solidFill>
              <a:latin typeface="Codec Pro Bold"/>
              <a:ea typeface="Codec Pro Bold"/>
              <a:cs typeface="Codec Pro Bold"/>
              <a:sym typeface="Codec Pro Bold"/>
            </a:endParaRPr>
          </a:p>
          <a:p>
            <a:pPr algn="just">
              <a:lnSpc>
                <a:spcPts val="2940"/>
              </a:lnSpc>
              <a:spcBef>
                <a:spcPct val="0"/>
              </a:spcBef>
            </a:pPr>
            <a:endParaRPr lang="en-US" sz="2000" b="1">
              <a:solidFill>
                <a:srgbClr val="FFFFFF"/>
              </a:solidFill>
              <a:latin typeface="Codec Pro Bold"/>
              <a:ea typeface="Codec Pro Bold"/>
              <a:cs typeface="Codec Pro Bold"/>
              <a:sym typeface="Codec Pro Bold"/>
            </a:endParaRPr>
          </a:p>
        </p:txBody>
      </p:sp>
      <p:grpSp>
        <p:nvGrpSpPr>
          <p:cNvPr id="10" name="Group 10"/>
          <p:cNvGrpSpPr/>
          <p:nvPr/>
        </p:nvGrpSpPr>
        <p:grpSpPr>
          <a:xfrm>
            <a:off x="1271879" y="8418347"/>
            <a:ext cx="3162720" cy="1736443"/>
            <a:chOff x="0" y="0"/>
            <a:chExt cx="832980" cy="457335"/>
          </a:xfrm>
        </p:grpSpPr>
        <p:sp>
          <p:nvSpPr>
            <p:cNvPr id="11" name="Freeform 11"/>
            <p:cNvSpPr/>
            <p:nvPr/>
          </p:nvSpPr>
          <p:spPr>
            <a:xfrm>
              <a:off x="0" y="0"/>
              <a:ext cx="832980" cy="457335"/>
            </a:xfrm>
            <a:custGeom>
              <a:avLst/>
              <a:gdLst/>
              <a:ahLst/>
              <a:cxnLst/>
              <a:rect l="l" t="t" r="r" b="b"/>
              <a:pathLst>
                <a:path w="832980" h="457335">
                  <a:moveTo>
                    <a:pt x="75884" y="0"/>
                  </a:moveTo>
                  <a:lnTo>
                    <a:pt x="757096" y="0"/>
                  </a:lnTo>
                  <a:cubicBezTo>
                    <a:pt x="799005" y="0"/>
                    <a:pt x="832980" y="33974"/>
                    <a:pt x="832980" y="75884"/>
                  </a:cubicBezTo>
                  <a:lnTo>
                    <a:pt x="832980" y="381451"/>
                  </a:lnTo>
                  <a:cubicBezTo>
                    <a:pt x="832980" y="423360"/>
                    <a:pt x="799005" y="457335"/>
                    <a:pt x="757096" y="457335"/>
                  </a:cubicBezTo>
                  <a:lnTo>
                    <a:pt x="75884" y="457335"/>
                  </a:lnTo>
                  <a:cubicBezTo>
                    <a:pt x="55758" y="457335"/>
                    <a:pt x="36457" y="449340"/>
                    <a:pt x="22226" y="435109"/>
                  </a:cubicBezTo>
                  <a:cubicBezTo>
                    <a:pt x="7995" y="420878"/>
                    <a:pt x="0" y="401577"/>
                    <a:pt x="0" y="381451"/>
                  </a:cubicBezTo>
                  <a:lnTo>
                    <a:pt x="0" y="75884"/>
                  </a:lnTo>
                  <a:cubicBezTo>
                    <a:pt x="0" y="33974"/>
                    <a:pt x="33974" y="0"/>
                    <a:pt x="75884" y="0"/>
                  </a:cubicBezTo>
                  <a:close/>
                </a:path>
              </a:pathLst>
            </a:custGeom>
            <a:solidFill>
              <a:srgbClr val="FFFFFF">
                <a:alpha val="48627"/>
              </a:srgbClr>
            </a:solidFill>
          </p:spPr>
          <p:txBody>
            <a:bodyPr/>
            <a:lstStyle/>
            <a:p>
              <a:endParaRPr lang="en-US"/>
            </a:p>
          </p:txBody>
        </p:sp>
        <p:sp>
          <p:nvSpPr>
            <p:cNvPr id="12" name="TextBox 12"/>
            <p:cNvSpPr txBox="1"/>
            <p:nvPr/>
          </p:nvSpPr>
          <p:spPr>
            <a:xfrm>
              <a:off x="0" y="-85725"/>
              <a:ext cx="832980" cy="543060"/>
            </a:xfrm>
            <a:prstGeom prst="rect">
              <a:avLst/>
            </a:prstGeom>
          </p:spPr>
          <p:txBody>
            <a:bodyPr lIns="50800" tIns="50800" rIns="50800" bIns="50800" rtlCol="0" anchor="ctr"/>
            <a:lstStyle/>
            <a:p>
              <a:pPr algn="ctr">
                <a:lnSpc>
                  <a:spcPts val="3151"/>
                </a:lnSpc>
              </a:pPr>
              <a:endParaRPr/>
            </a:p>
          </p:txBody>
        </p:sp>
      </p:grpSp>
      <p:sp>
        <p:nvSpPr>
          <p:cNvPr id="13" name="Freeform 13"/>
          <p:cNvSpPr/>
          <p:nvPr/>
        </p:nvSpPr>
        <p:spPr>
          <a:xfrm>
            <a:off x="855626" y="8154628"/>
            <a:ext cx="4012996" cy="2257310"/>
          </a:xfrm>
          <a:custGeom>
            <a:avLst/>
            <a:gdLst/>
            <a:ahLst/>
            <a:cxnLst/>
            <a:rect l="l" t="t" r="r" b="b"/>
            <a:pathLst>
              <a:path w="4012996" h="2257310">
                <a:moveTo>
                  <a:pt x="0" y="0"/>
                </a:moveTo>
                <a:lnTo>
                  <a:pt x="4012995" y="0"/>
                </a:lnTo>
                <a:lnTo>
                  <a:pt x="4012995" y="2257310"/>
                </a:lnTo>
                <a:lnTo>
                  <a:pt x="0" y="225731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36863"/>
              </a:srgbClr>
            </a:solidFill>
          </p:spPr>
          <p:txBody>
            <a:bodyPr/>
            <a:lstStyle/>
            <a:p>
              <a:endParaRPr lang="en-US"/>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725957" y="4268830"/>
            <a:ext cx="8418043" cy="3342688"/>
            <a:chOff x="0" y="0"/>
            <a:chExt cx="2217098" cy="880379"/>
          </a:xfrm>
        </p:grpSpPr>
        <p:sp>
          <p:nvSpPr>
            <p:cNvPr id="7" name="Freeform 7"/>
            <p:cNvSpPr/>
            <p:nvPr/>
          </p:nvSpPr>
          <p:spPr>
            <a:xfrm>
              <a:off x="0" y="0"/>
              <a:ext cx="2217098" cy="880379"/>
            </a:xfrm>
            <a:custGeom>
              <a:avLst/>
              <a:gdLst/>
              <a:ahLst/>
              <a:cxnLst/>
              <a:rect l="l" t="t" r="r" b="b"/>
              <a:pathLst>
                <a:path w="2217098" h="880379">
                  <a:moveTo>
                    <a:pt x="28510" y="0"/>
                  </a:moveTo>
                  <a:lnTo>
                    <a:pt x="2188588" y="0"/>
                  </a:lnTo>
                  <a:cubicBezTo>
                    <a:pt x="2204333" y="0"/>
                    <a:pt x="2217098" y="12764"/>
                    <a:pt x="2217098" y="28510"/>
                  </a:cubicBezTo>
                  <a:lnTo>
                    <a:pt x="2217098" y="851869"/>
                  </a:lnTo>
                  <a:cubicBezTo>
                    <a:pt x="2217098" y="867614"/>
                    <a:pt x="2204333" y="880379"/>
                    <a:pt x="2188588" y="880379"/>
                  </a:cubicBezTo>
                  <a:lnTo>
                    <a:pt x="28510" y="880379"/>
                  </a:lnTo>
                  <a:cubicBezTo>
                    <a:pt x="12764" y="880379"/>
                    <a:pt x="0" y="867614"/>
                    <a:pt x="0" y="851869"/>
                  </a:cubicBezTo>
                  <a:lnTo>
                    <a:pt x="0" y="28510"/>
                  </a:lnTo>
                  <a:cubicBezTo>
                    <a:pt x="0" y="12764"/>
                    <a:pt x="12764" y="0"/>
                    <a:pt x="28510" y="0"/>
                  </a:cubicBezTo>
                  <a:close/>
                </a:path>
              </a:pathLst>
            </a:custGeom>
            <a:solidFill>
              <a:srgbClr val="000000">
                <a:alpha val="15686"/>
              </a:srgbClr>
            </a:solidFill>
          </p:spPr>
          <p:txBody>
            <a:bodyPr/>
            <a:lstStyle/>
            <a:p>
              <a:endParaRPr lang="en-US"/>
            </a:p>
          </p:txBody>
        </p:sp>
        <p:sp>
          <p:nvSpPr>
            <p:cNvPr id="8" name="TextBox 8"/>
            <p:cNvSpPr txBox="1"/>
            <p:nvPr/>
          </p:nvSpPr>
          <p:spPr>
            <a:xfrm>
              <a:off x="0" y="-85725"/>
              <a:ext cx="2217098" cy="966104"/>
            </a:xfrm>
            <a:prstGeom prst="rect">
              <a:avLst/>
            </a:prstGeom>
          </p:spPr>
          <p:txBody>
            <a:bodyPr lIns="50800" tIns="50800" rIns="50800" bIns="50800" rtlCol="0" anchor="ctr"/>
            <a:lstStyle/>
            <a:p>
              <a:pPr algn="ctr">
                <a:lnSpc>
                  <a:spcPts val="3151"/>
                </a:lnSpc>
              </a:pPr>
              <a:endParaRPr/>
            </a:p>
          </p:txBody>
        </p:sp>
      </p:grpSp>
      <p:grpSp>
        <p:nvGrpSpPr>
          <p:cNvPr id="9" name="Group 9"/>
          <p:cNvGrpSpPr/>
          <p:nvPr/>
        </p:nvGrpSpPr>
        <p:grpSpPr>
          <a:xfrm>
            <a:off x="549811" y="4268830"/>
            <a:ext cx="8184614" cy="3738358"/>
            <a:chOff x="0" y="0"/>
            <a:chExt cx="2155618" cy="984588"/>
          </a:xfrm>
        </p:grpSpPr>
        <p:sp>
          <p:nvSpPr>
            <p:cNvPr id="10" name="Freeform 10"/>
            <p:cNvSpPr/>
            <p:nvPr/>
          </p:nvSpPr>
          <p:spPr>
            <a:xfrm>
              <a:off x="0" y="0"/>
              <a:ext cx="2155618" cy="984588"/>
            </a:xfrm>
            <a:custGeom>
              <a:avLst/>
              <a:gdLst/>
              <a:ahLst/>
              <a:cxnLst/>
              <a:rect l="l" t="t" r="r" b="b"/>
              <a:pathLst>
                <a:path w="2155618" h="984588">
                  <a:moveTo>
                    <a:pt x="29323" y="0"/>
                  </a:moveTo>
                  <a:lnTo>
                    <a:pt x="2126295" y="0"/>
                  </a:lnTo>
                  <a:cubicBezTo>
                    <a:pt x="2142490" y="0"/>
                    <a:pt x="2155618" y="13128"/>
                    <a:pt x="2155618" y="29323"/>
                  </a:cubicBezTo>
                  <a:lnTo>
                    <a:pt x="2155618" y="955265"/>
                  </a:lnTo>
                  <a:cubicBezTo>
                    <a:pt x="2155618" y="963042"/>
                    <a:pt x="2152529" y="970500"/>
                    <a:pt x="2147030" y="976000"/>
                  </a:cubicBezTo>
                  <a:cubicBezTo>
                    <a:pt x="2141531" y="981499"/>
                    <a:pt x="2134072" y="984588"/>
                    <a:pt x="2126295" y="984588"/>
                  </a:cubicBezTo>
                  <a:lnTo>
                    <a:pt x="29323" y="984588"/>
                  </a:lnTo>
                  <a:cubicBezTo>
                    <a:pt x="13128" y="984588"/>
                    <a:pt x="0" y="971460"/>
                    <a:pt x="0" y="955265"/>
                  </a:cubicBezTo>
                  <a:lnTo>
                    <a:pt x="0" y="29323"/>
                  </a:lnTo>
                  <a:cubicBezTo>
                    <a:pt x="0" y="13128"/>
                    <a:pt x="13128" y="0"/>
                    <a:pt x="29323" y="0"/>
                  </a:cubicBezTo>
                  <a:close/>
                </a:path>
              </a:pathLst>
            </a:custGeom>
            <a:solidFill>
              <a:srgbClr val="000000">
                <a:alpha val="0"/>
              </a:srgbClr>
            </a:solidFill>
            <a:ln w="28575" cap="rnd">
              <a:solidFill>
                <a:srgbClr val="FFFFFF"/>
              </a:solidFill>
              <a:prstDash val="solid"/>
              <a:round/>
            </a:ln>
          </p:spPr>
          <p:txBody>
            <a:bodyPr/>
            <a:lstStyle/>
            <a:p>
              <a:endParaRPr lang="en-US"/>
            </a:p>
          </p:txBody>
        </p:sp>
        <p:sp>
          <p:nvSpPr>
            <p:cNvPr id="11" name="TextBox 11"/>
            <p:cNvSpPr txBox="1"/>
            <p:nvPr/>
          </p:nvSpPr>
          <p:spPr>
            <a:xfrm>
              <a:off x="0" y="-85725"/>
              <a:ext cx="2155618" cy="1070313"/>
            </a:xfrm>
            <a:prstGeom prst="rect">
              <a:avLst/>
            </a:prstGeom>
          </p:spPr>
          <p:txBody>
            <a:bodyPr lIns="50800" tIns="50800" rIns="50800" bIns="50800" rtlCol="0" anchor="ctr"/>
            <a:lstStyle/>
            <a:p>
              <a:pPr algn="ctr">
                <a:lnSpc>
                  <a:spcPts val="3151"/>
                </a:lnSpc>
              </a:pPr>
              <a:endParaRPr/>
            </a:p>
          </p:txBody>
        </p:sp>
      </p:grpSp>
      <p:grpSp>
        <p:nvGrpSpPr>
          <p:cNvPr id="12" name="Group 12"/>
          <p:cNvGrpSpPr/>
          <p:nvPr/>
        </p:nvGrpSpPr>
        <p:grpSpPr>
          <a:xfrm>
            <a:off x="11105572" y="2410966"/>
            <a:ext cx="7857505" cy="6110573"/>
            <a:chOff x="0" y="0"/>
            <a:chExt cx="1217333" cy="946688"/>
          </a:xfrm>
        </p:grpSpPr>
        <p:sp>
          <p:nvSpPr>
            <p:cNvPr id="13" name="Freeform 13"/>
            <p:cNvSpPr/>
            <p:nvPr/>
          </p:nvSpPr>
          <p:spPr>
            <a:xfrm>
              <a:off x="0" y="0"/>
              <a:ext cx="1217333" cy="946688"/>
            </a:xfrm>
            <a:custGeom>
              <a:avLst/>
              <a:gdLst/>
              <a:ahLst/>
              <a:cxnLst/>
              <a:rect l="l" t="t" r="r" b="b"/>
              <a:pathLst>
                <a:path w="1217333" h="946688">
                  <a:moveTo>
                    <a:pt x="28573" y="0"/>
                  </a:moveTo>
                  <a:lnTo>
                    <a:pt x="1188760" y="0"/>
                  </a:lnTo>
                  <a:cubicBezTo>
                    <a:pt x="1204541" y="0"/>
                    <a:pt x="1217333" y="12793"/>
                    <a:pt x="1217333" y="28573"/>
                  </a:cubicBezTo>
                  <a:lnTo>
                    <a:pt x="1217333" y="918114"/>
                  </a:lnTo>
                  <a:cubicBezTo>
                    <a:pt x="1217333" y="933895"/>
                    <a:pt x="1204541" y="946688"/>
                    <a:pt x="1188760" y="946688"/>
                  </a:cubicBezTo>
                  <a:lnTo>
                    <a:pt x="28573" y="946688"/>
                  </a:lnTo>
                  <a:cubicBezTo>
                    <a:pt x="12793" y="946688"/>
                    <a:pt x="0" y="933895"/>
                    <a:pt x="0" y="918114"/>
                  </a:cubicBezTo>
                  <a:lnTo>
                    <a:pt x="0" y="28573"/>
                  </a:lnTo>
                  <a:cubicBezTo>
                    <a:pt x="0" y="12793"/>
                    <a:pt x="12793" y="0"/>
                    <a:pt x="28573" y="0"/>
                  </a:cubicBezTo>
                  <a:close/>
                </a:path>
              </a:pathLst>
            </a:custGeom>
            <a:blipFill>
              <a:blip r:embed="rId3"/>
              <a:stretch>
                <a:fillRect l="-1844" r="-1844"/>
              </a:stretch>
            </a:blipFill>
          </p:spPr>
          <p:txBody>
            <a:bodyPr/>
            <a:lstStyle/>
            <a:p>
              <a:endParaRPr lang="en-US"/>
            </a:p>
          </p:txBody>
        </p:sp>
      </p:grpSp>
      <p:sp>
        <p:nvSpPr>
          <p:cNvPr id="14" name="TextBox 14"/>
          <p:cNvSpPr txBox="1"/>
          <p:nvPr/>
        </p:nvSpPr>
        <p:spPr>
          <a:xfrm>
            <a:off x="964605" y="4382992"/>
            <a:ext cx="7460975" cy="3454146"/>
          </a:xfrm>
          <a:prstGeom prst="rect">
            <a:avLst/>
          </a:prstGeom>
        </p:spPr>
        <p:txBody>
          <a:bodyPr lIns="0" tIns="0" rIns="0" bIns="0" rtlCol="0" anchor="t">
            <a:spAutoFit/>
          </a:bodyPr>
          <a:lstStyle/>
          <a:p>
            <a:pPr algn="just">
              <a:lnSpc>
                <a:spcPts val="2772"/>
              </a:lnSpc>
            </a:pPr>
            <a:r>
              <a:rPr lang="en-US" sz="2100">
                <a:solidFill>
                  <a:srgbClr val="FFFFFF"/>
                </a:solidFill>
                <a:latin typeface="Codec Pro"/>
                <a:ea typeface="Codec Pro"/>
                <a:cs typeface="Codec Pro"/>
                <a:sym typeface="Codec Pro"/>
              </a:rPr>
              <a:t>Tourism creates sources of income for nature guides, local entrepreneurs, and tour operators who, in turn, become allies in conservation. </a:t>
            </a:r>
          </a:p>
          <a:p>
            <a:pPr algn="just">
              <a:lnSpc>
                <a:spcPts val="2772"/>
              </a:lnSpc>
            </a:pPr>
            <a:endParaRPr lang="en-US" sz="2100">
              <a:solidFill>
                <a:srgbClr val="FFFFFF"/>
              </a:solidFill>
              <a:latin typeface="Codec Pro"/>
              <a:ea typeface="Codec Pro"/>
              <a:cs typeface="Codec Pro"/>
              <a:sym typeface="Codec Pro"/>
            </a:endParaRPr>
          </a:p>
          <a:p>
            <a:pPr algn="just">
              <a:lnSpc>
                <a:spcPts val="2772"/>
              </a:lnSpc>
            </a:pPr>
            <a:r>
              <a:rPr lang="en-US" sz="2100">
                <a:solidFill>
                  <a:srgbClr val="FFFFFF"/>
                </a:solidFill>
                <a:latin typeface="Codec Pro"/>
                <a:ea typeface="Codec Pro"/>
                <a:cs typeface="Codec Pro"/>
                <a:sym typeface="Codec Pro"/>
              </a:rPr>
              <a:t>Maintenance of nature reserves for the protection of the forest and its biodiversity.</a:t>
            </a:r>
          </a:p>
          <a:p>
            <a:pPr algn="just">
              <a:lnSpc>
                <a:spcPts val="2772"/>
              </a:lnSpc>
            </a:pPr>
            <a:endParaRPr lang="en-US" sz="2100">
              <a:solidFill>
                <a:srgbClr val="FFFFFF"/>
              </a:solidFill>
              <a:latin typeface="Codec Pro"/>
              <a:ea typeface="Codec Pro"/>
              <a:cs typeface="Codec Pro"/>
              <a:sym typeface="Codec Pro"/>
            </a:endParaRPr>
          </a:p>
          <a:p>
            <a:pPr algn="just">
              <a:lnSpc>
                <a:spcPts val="2772"/>
              </a:lnSpc>
            </a:pPr>
            <a:r>
              <a:rPr lang="en-US" sz="2100">
                <a:solidFill>
                  <a:srgbClr val="FFFFFF"/>
                </a:solidFill>
                <a:latin typeface="Codec Pro"/>
                <a:ea typeface="Codec Pro"/>
                <a:cs typeface="Codec Pro"/>
                <a:sym typeface="Codec Pro"/>
              </a:rPr>
              <a:t>Transition to green business by implementing good environmental practices</a:t>
            </a:r>
          </a:p>
          <a:p>
            <a:pPr algn="just">
              <a:lnSpc>
                <a:spcPts val="2772"/>
              </a:lnSpc>
            </a:pPr>
            <a:endParaRPr lang="en-US" sz="2100">
              <a:solidFill>
                <a:srgbClr val="FFFFFF"/>
              </a:solidFill>
              <a:latin typeface="Codec Pro"/>
              <a:ea typeface="Codec Pro"/>
              <a:cs typeface="Codec Pro"/>
              <a:sym typeface="Codec Pro"/>
            </a:endParaRPr>
          </a:p>
        </p:txBody>
      </p:sp>
      <p:grpSp>
        <p:nvGrpSpPr>
          <p:cNvPr id="15" name="Group 15"/>
          <p:cNvGrpSpPr/>
          <p:nvPr/>
        </p:nvGrpSpPr>
        <p:grpSpPr>
          <a:xfrm>
            <a:off x="599966" y="8480458"/>
            <a:ext cx="3162720" cy="1736443"/>
            <a:chOff x="0" y="0"/>
            <a:chExt cx="832980" cy="457335"/>
          </a:xfrm>
        </p:grpSpPr>
        <p:sp>
          <p:nvSpPr>
            <p:cNvPr id="16" name="Freeform 16"/>
            <p:cNvSpPr/>
            <p:nvPr/>
          </p:nvSpPr>
          <p:spPr>
            <a:xfrm>
              <a:off x="0" y="0"/>
              <a:ext cx="832980" cy="457335"/>
            </a:xfrm>
            <a:custGeom>
              <a:avLst/>
              <a:gdLst/>
              <a:ahLst/>
              <a:cxnLst/>
              <a:rect l="l" t="t" r="r" b="b"/>
              <a:pathLst>
                <a:path w="832980" h="457335">
                  <a:moveTo>
                    <a:pt x="75884" y="0"/>
                  </a:moveTo>
                  <a:lnTo>
                    <a:pt x="757096" y="0"/>
                  </a:lnTo>
                  <a:cubicBezTo>
                    <a:pt x="799005" y="0"/>
                    <a:pt x="832980" y="33974"/>
                    <a:pt x="832980" y="75884"/>
                  </a:cubicBezTo>
                  <a:lnTo>
                    <a:pt x="832980" y="381451"/>
                  </a:lnTo>
                  <a:cubicBezTo>
                    <a:pt x="832980" y="423360"/>
                    <a:pt x="799005" y="457335"/>
                    <a:pt x="757096" y="457335"/>
                  </a:cubicBezTo>
                  <a:lnTo>
                    <a:pt x="75884" y="457335"/>
                  </a:lnTo>
                  <a:cubicBezTo>
                    <a:pt x="55758" y="457335"/>
                    <a:pt x="36457" y="449340"/>
                    <a:pt x="22226" y="435109"/>
                  </a:cubicBezTo>
                  <a:cubicBezTo>
                    <a:pt x="7995" y="420878"/>
                    <a:pt x="0" y="401577"/>
                    <a:pt x="0" y="381451"/>
                  </a:cubicBezTo>
                  <a:lnTo>
                    <a:pt x="0" y="75884"/>
                  </a:lnTo>
                  <a:cubicBezTo>
                    <a:pt x="0" y="33974"/>
                    <a:pt x="33974" y="0"/>
                    <a:pt x="75884" y="0"/>
                  </a:cubicBezTo>
                  <a:close/>
                </a:path>
              </a:pathLst>
            </a:custGeom>
            <a:solidFill>
              <a:srgbClr val="FFFFFF">
                <a:alpha val="48627"/>
              </a:srgbClr>
            </a:solidFill>
          </p:spPr>
          <p:txBody>
            <a:bodyPr/>
            <a:lstStyle/>
            <a:p>
              <a:endParaRPr lang="en-US"/>
            </a:p>
          </p:txBody>
        </p:sp>
        <p:sp>
          <p:nvSpPr>
            <p:cNvPr id="17" name="TextBox 17"/>
            <p:cNvSpPr txBox="1"/>
            <p:nvPr/>
          </p:nvSpPr>
          <p:spPr>
            <a:xfrm>
              <a:off x="0" y="-85725"/>
              <a:ext cx="832980" cy="543060"/>
            </a:xfrm>
            <a:prstGeom prst="rect">
              <a:avLst/>
            </a:prstGeom>
          </p:spPr>
          <p:txBody>
            <a:bodyPr lIns="50800" tIns="50800" rIns="50800" bIns="50800" rtlCol="0" anchor="ctr"/>
            <a:lstStyle/>
            <a:p>
              <a:pPr algn="ctr">
                <a:lnSpc>
                  <a:spcPts val="3151"/>
                </a:lnSpc>
              </a:pPr>
              <a:endParaRPr/>
            </a:p>
          </p:txBody>
        </p:sp>
      </p:grpSp>
      <p:sp>
        <p:nvSpPr>
          <p:cNvPr id="18" name="Freeform 18"/>
          <p:cNvSpPr/>
          <p:nvPr/>
        </p:nvSpPr>
        <p:spPr>
          <a:xfrm>
            <a:off x="183712" y="8216738"/>
            <a:ext cx="4012996" cy="2257310"/>
          </a:xfrm>
          <a:custGeom>
            <a:avLst/>
            <a:gdLst/>
            <a:ahLst/>
            <a:cxnLst/>
            <a:rect l="l" t="t" r="r" b="b"/>
            <a:pathLst>
              <a:path w="4012996" h="2257310">
                <a:moveTo>
                  <a:pt x="0" y="0"/>
                </a:moveTo>
                <a:lnTo>
                  <a:pt x="4012996" y="0"/>
                </a:lnTo>
                <a:lnTo>
                  <a:pt x="4012996" y="2257310"/>
                </a:lnTo>
                <a:lnTo>
                  <a:pt x="0" y="2257310"/>
                </a:lnTo>
                <a:lnTo>
                  <a:pt x="0" y="0"/>
                </a:lnTo>
                <a:close/>
              </a:path>
            </a:pathLst>
          </a:custGeom>
          <a:blipFill>
            <a:blip r:embed="rId4"/>
            <a:stretch>
              <a:fillRect/>
            </a:stretch>
          </a:blipFill>
        </p:spPr>
        <p:txBody>
          <a:bodyPr/>
          <a:lstStyle/>
          <a:p>
            <a:endParaRPr lang="en-US"/>
          </a:p>
        </p:txBody>
      </p:sp>
      <p:sp>
        <p:nvSpPr>
          <p:cNvPr id="19" name="TextBox 19"/>
          <p:cNvSpPr txBox="1"/>
          <p:nvPr/>
        </p:nvSpPr>
        <p:spPr>
          <a:xfrm>
            <a:off x="183712" y="484940"/>
            <a:ext cx="8550713" cy="3745396"/>
          </a:xfrm>
          <a:prstGeom prst="rect">
            <a:avLst/>
          </a:prstGeom>
        </p:spPr>
        <p:txBody>
          <a:bodyPr lIns="0" tIns="0" rIns="0" bIns="0" rtlCol="0" anchor="t">
            <a:spAutoFit/>
          </a:bodyPr>
          <a:lstStyle/>
          <a:p>
            <a:pPr algn="ctr">
              <a:lnSpc>
                <a:spcPts val="5752"/>
              </a:lnSpc>
            </a:pPr>
            <a:r>
              <a:rPr lang="en-US" sz="5869" b="1" spc="-293">
                <a:solidFill>
                  <a:srgbClr val="FFFFFF"/>
                </a:solidFill>
                <a:latin typeface="Codec Pro Ultra-Bold"/>
                <a:ea typeface="Codec Pro Ultra-Bold"/>
                <a:cs typeface="Codec Pro Ultra-Bold"/>
                <a:sym typeface="Codec Pro Ultra-Bold"/>
              </a:rPr>
              <a:t>Tourism revenue supports local forest protection and biodiversity initiatives.</a:t>
            </a:r>
          </a:p>
          <a:p>
            <a:pPr algn="ctr">
              <a:lnSpc>
                <a:spcPts val="5752"/>
              </a:lnSpc>
            </a:pPr>
            <a:endParaRPr lang="en-US" sz="5869" b="1" spc="-293">
              <a:solidFill>
                <a:srgbClr val="FFFFFF"/>
              </a:solidFill>
              <a:latin typeface="Codec Pro Ultra-Bold"/>
              <a:ea typeface="Codec Pro Ultra-Bold"/>
              <a:cs typeface="Codec Pro Ultra-Bold"/>
              <a:sym typeface="Codec Pro Ultra-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433502" y="1748607"/>
            <a:ext cx="8392377" cy="6110573"/>
            <a:chOff x="0" y="0"/>
            <a:chExt cx="1300199" cy="946688"/>
          </a:xfrm>
        </p:grpSpPr>
        <p:sp>
          <p:nvSpPr>
            <p:cNvPr id="3" name="Freeform 3"/>
            <p:cNvSpPr/>
            <p:nvPr/>
          </p:nvSpPr>
          <p:spPr>
            <a:xfrm>
              <a:off x="0" y="0"/>
              <a:ext cx="1300199" cy="946688"/>
            </a:xfrm>
            <a:custGeom>
              <a:avLst/>
              <a:gdLst/>
              <a:ahLst/>
              <a:cxnLst/>
              <a:rect l="l" t="t" r="r" b="b"/>
              <a:pathLst>
                <a:path w="1300199" h="946688">
                  <a:moveTo>
                    <a:pt x="26752" y="0"/>
                  </a:moveTo>
                  <a:lnTo>
                    <a:pt x="1273446" y="0"/>
                  </a:lnTo>
                  <a:cubicBezTo>
                    <a:pt x="1288221" y="0"/>
                    <a:pt x="1300199" y="11977"/>
                    <a:pt x="1300199" y="26752"/>
                  </a:cubicBezTo>
                  <a:lnTo>
                    <a:pt x="1300199" y="919935"/>
                  </a:lnTo>
                  <a:cubicBezTo>
                    <a:pt x="1300199" y="927030"/>
                    <a:pt x="1297380" y="933835"/>
                    <a:pt x="1292363" y="938852"/>
                  </a:cubicBezTo>
                  <a:cubicBezTo>
                    <a:pt x="1287346" y="943869"/>
                    <a:pt x="1280542" y="946688"/>
                    <a:pt x="1273446" y="946688"/>
                  </a:cubicBezTo>
                  <a:lnTo>
                    <a:pt x="26752" y="946688"/>
                  </a:lnTo>
                  <a:cubicBezTo>
                    <a:pt x="19657" y="946688"/>
                    <a:pt x="12853" y="943869"/>
                    <a:pt x="7836" y="938852"/>
                  </a:cubicBezTo>
                  <a:cubicBezTo>
                    <a:pt x="2819" y="933835"/>
                    <a:pt x="0" y="927030"/>
                    <a:pt x="0" y="919935"/>
                  </a:cubicBezTo>
                  <a:lnTo>
                    <a:pt x="0" y="26752"/>
                  </a:lnTo>
                  <a:cubicBezTo>
                    <a:pt x="0" y="19657"/>
                    <a:pt x="2819" y="12853"/>
                    <a:pt x="7836" y="7836"/>
                  </a:cubicBezTo>
                  <a:cubicBezTo>
                    <a:pt x="12853" y="2819"/>
                    <a:pt x="19657" y="0"/>
                    <a:pt x="26752" y="0"/>
                  </a:cubicBezTo>
                  <a:close/>
                </a:path>
              </a:pathLst>
            </a:custGeom>
            <a:blipFill>
              <a:blip r:embed="rId2"/>
              <a:stretch>
                <a:fillRect l="-4608" r="-4608"/>
              </a:stretch>
            </a:blipFill>
          </p:spPr>
          <p:txBody>
            <a:bodyPr/>
            <a:lstStyle/>
            <a:p>
              <a:endParaRPr lang="en-US"/>
            </a:p>
          </p:txBody>
        </p:sp>
      </p:grpSp>
      <p:sp>
        <p:nvSpPr>
          <p:cNvPr id="4" name="TextBox 4"/>
          <p:cNvSpPr txBox="1"/>
          <p:nvPr/>
        </p:nvSpPr>
        <p:spPr>
          <a:xfrm>
            <a:off x="8843792" y="4890885"/>
            <a:ext cx="8852229" cy="3797046"/>
          </a:xfrm>
          <a:prstGeom prst="rect">
            <a:avLst/>
          </a:prstGeom>
        </p:spPr>
        <p:txBody>
          <a:bodyPr lIns="0" tIns="0" rIns="0" bIns="0" rtlCol="0" anchor="t">
            <a:spAutoFit/>
          </a:bodyPr>
          <a:lstStyle/>
          <a:p>
            <a:pPr algn="just">
              <a:lnSpc>
                <a:spcPts val="2772"/>
              </a:lnSpc>
            </a:pPr>
            <a:r>
              <a:rPr lang="en-US" sz="2100">
                <a:solidFill>
                  <a:srgbClr val="FFFFFF"/>
                </a:solidFill>
                <a:latin typeface="Codec Pro"/>
                <a:ea typeface="Codec Pro"/>
                <a:cs typeface="Codec Pro"/>
                <a:sym typeface="Codec Pro"/>
              </a:rPr>
              <a:t>An eco-tourism model that attracts visitors interested in biodiversity and sustainable experiences.</a:t>
            </a:r>
          </a:p>
          <a:p>
            <a:pPr algn="just">
              <a:lnSpc>
                <a:spcPts val="2772"/>
              </a:lnSpc>
            </a:pPr>
            <a:endParaRPr lang="en-US" sz="2100">
              <a:solidFill>
                <a:srgbClr val="FFFFFF"/>
              </a:solidFill>
              <a:latin typeface="Codec Pro"/>
              <a:ea typeface="Codec Pro"/>
              <a:cs typeface="Codec Pro"/>
              <a:sym typeface="Codec Pro"/>
            </a:endParaRPr>
          </a:p>
          <a:p>
            <a:pPr algn="just">
              <a:lnSpc>
                <a:spcPts val="2772"/>
              </a:lnSpc>
            </a:pPr>
            <a:r>
              <a:rPr lang="en-US" sz="2100">
                <a:solidFill>
                  <a:srgbClr val="FFFFFF"/>
                </a:solidFill>
                <a:latin typeface="Codec Pro"/>
                <a:ea typeface="Codec Pro"/>
                <a:cs typeface="Codec Pro"/>
                <a:sym typeface="Codec Pro"/>
              </a:rPr>
              <a:t>Private reserves offer controlled trails and guided tours to prevent uncontrolled entry and minimize human impact.</a:t>
            </a:r>
          </a:p>
          <a:p>
            <a:pPr algn="just">
              <a:lnSpc>
                <a:spcPts val="2772"/>
              </a:lnSpc>
            </a:pPr>
            <a:endParaRPr lang="en-US" sz="2100">
              <a:solidFill>
                <a:srgbClr val="FFFFFF"/>
              </a:solidFill>
              <a:latin typeface="Codec Pro"/>
              <a:ea typeface="Codec Pro"/>
              <a:cs typeface="Codec Pro"/>
              <a:sym typeface="Codec Pro"/>
            </a:endParaRPr>
          </a:p>
          <a:p>
            <a:pPr algn="just">
              <a:lnSpc>
                <a:spcPts val="2772"/>
              </a:lnSpc>
            </a:pPr>
            <a:r>
              <a:rPr lang="en-US" sz="2100">
                <a:solidFill>
                  <a:srgbClr val="FFFFFF"/>
                </a:solidFill>
                <a:latin typeface="Codec Pro"/>
                <a:ea typeface="Codec Pro"/>
                <a:cs typeface="Codec Pro"/>
                <a:sym typeface="Codec Pro"/>
              </a:rPr>
              <a:t>Best practices in tourism developments.</a:t>
            </a:r>
          </a:p>
          <a:p>
            <a:pPr algn="just">
              <a:lnSpc>
                <a:spcPts val="2772"/>
              </a:lnSpc>
            </a:pPr>
            <a:endParaRPr lang="en-US" sz="2100">
              <a:solidFill>
                <a:srgbClr val="FFFFFF"/>
              </a:solidFill>
              <a:latin typeface="Codec Pro"/>
              <a:ea typeface="Codec Pro"/>
              <a:cs typeface="Codec Pro"/>
              <a:sym typeface="Codec Pro"/>
            </a:endParaRPr>
          </a:p>
          <a:p>
            <a:pPr algn="just">
              <a:lnSpc>
                <a:spcPts val="2772"/>
              </a:lnSpc>
            </a:pPr>
            <a:r>
              <a:rPr lang="en-US" sz="2100">
                <a:solidFill>
                  <a:srgbClr val="FFFFFF"/>
                </a:solidFill>
                <a:latin typeface="Codec Pro"/>
                <a:ea typeface="Codec Pro"/>
                <a:cs typeface="Codec Pro"/>
                <a:sym typeface="Codec Pro"/>
              </a:rPr>
              <a:t>Access and activity regulations have been implemented, with visitor limits, controlled hours, and rules of conduct.</a:t>
            </a:r>
          </a:p>
          <a:p>
            <a:pPr algn="just">
              <a:lnSpc>
                <a:spcPts val="2772"/>
              </a:lnSpc>
            </a:pPr>
            <a:endParaRPr lang="en-US" sz="2100">
              <a:solidFill>
                <a:srgbClr val="FFFFFF"/>
              </a:solidFill>
              <a:latin typeface="Codec Pro"/>
              <a:ea typeface="Codec Pro"/>
              <a:cs typeface="Codec Pro"/>
              <a:sym typeface="Codec Pro"/>
            </a:endParaRPr>
          </a:p>
        </p:txBody>
      </p:sp>
      <p:sp>
        <p:nvSpPr>
          <p:cNvPr id="5" name="TextBox 5"/>
          <p:cNvSpPr txBox="1"/>
          <p:nvPr/>
        </p:nvSpPr>
        <p:spPr>
          <a:xfrm>
            <a:off x="8128105" y="616859"/>
            <a:ext cx="9802700" cy="2982754"/>
          </a:xfrm>
          <a:prstGeom prst="rect">
            <a:avLst/>
          </a:prstGeom>
        </p:spPr>
        <p:txBody>
          <a:bodyPr lIns="0" tIns="0" rIns="0" bIns="0" rtlCol="0" anchor="t">
            <a:spAutoFit/>
          </a:bodyPr>
          <a:lstStyle/>
          <a:p>
            <a:pPr algn="ctr">
              <a:lnSpc>
                <a:spcPts val="7400"/>
              </a:lnSpc>
            </a:pPr>
            <a:r>
              <a:rPr lang="en-US" sz="7551" b="1" spc="-377">
                <a:solidFill>
                  <a:srgbClr val="FFFFFF"/>
                </a:solidFill>
                <a:latin typeface="Codec Pro Ultra-Bold"/>
                <a:ea typeface="Codec Pro Ultra-Bold"/>
                <a:cs typeface="Codec Pro Ultra-Bold"/>
                <a:sym typeface="Codec Pro Ultra-Bold"/>
              </a:rPr>
              <a:t>Tourism management to avoid pressure on fragile ecosystems</a:t>
            </a:r>
          </a:p>
        </p:txBody>
      </p:sp>
      <p:grpSp>
        <p:nvGrpSpPr>
          <p:cNvPr id="6" name="Group 6"/>
          <p:cNvGrpSpPr/>
          <p:nvPr/>
        </p:nvGrpSpPr>
        <p:grpSpPr>
          <a:xfrm>
            <a:off x="599966" y="8345739"/>
            <a:ext cx="3162720" cy="1736443"/>
            <a:chOff x="0" y="0"/>
            <a:chExt cx="832980" cy="457335"/>
          </a:xfrm>
        </p:grpSpPr>
        <p:sp>
          <p:nvSpPr>
            <p:cNvPr id="7" name="Freeform 7"/>
            <p:cNvSpPr/>
            <p:nvPr/>
          </p:nvSpPr>
          <p:spPr>
            <a:xfrm>
              <a:off x="0" y="0"/>
              <a:ext cx="832980" cy="457335"/>
            </a:xfrm>
            <a:custGeom>
              <a:avLst/>
              <a:gdLst/>
              <a:ahLst/>
              <a:cxnLst/>
              <a:rect l="l" t="t" r="r" b="b"/>
              <a:pathLst>
                <a:path w="832980" h="457335">
                  <a:moveTo>
                    <a:pt x="75884" y="0"/>
                  </a:moveTo>
                  <a:lnTo>
                    <a:pt x="757096" y="0"/>
                  </a:lnTo>
                  <a:cubicBezTo>
                    <a:pt x="799005" y="0"/>
                    <a:pt x="832980" y="33974"/>
                    <a:pt x="832980" y="75884"/>
                  </a:cubicBezTo>
                  <a:lnTo>
                    <a:pt x="832980" y="381451"/>
                  </a:lnTo>
                  <a:cubicBezTo>
                    <a:pt x="832980" y="423360"/>
                    <a:pt x="799005" y="457335"/>
                    <a:pt x="757096" y="457335"/>
                  </a:cubicBezTo>
                  <a:lnTo>
                    <a:pt x="75884" y="457335"/>
                  </a:lnTo>
                  <a:cubicBezTo>
                    <a:pt x="55758" y="457335"/>
                    <a:pt x="36457" y="449340"/>
                    <a:pt x="22226" y="435109"/>
                  </a:cubicBezTo>
                  <a:cubicBezTo>
                    <a:pt x="7995" y="420878"/>
                    <a:pt x="0" y="401577"/>
                    <a:pt x="0" y="381451"/>
                  </a:cubicBezTo>
                  <a:lnTo>
                    <a:pt x="0" y="75884"/>
                  </a:lnTo>
                  <a:cubicBezTo>
                    <a:pt x="0" y="33974"/>
                    <a:pt x="33974" y="0"/>
                    <a:pt x="75884" y="0"/>
                  </a:cubicBezTo>
                  <a:close/>
                </a:path>
              </a:pathLst>
            </a:custGeom>
            <a:solidFill>
              <a:srgbClr val="FFFFFF">
                <a:alpha val="48627"/>
              </a:srgbClr>
            </a:solidFill>
          </p:spPr>
          <p:txBody>
            <a:bodyPr/>
            <a:lstStyle/>
            <a:p>
              <a:endParaRPr lang="en-US"/>
            </a:p>
          </p:txBody>
        </p:sp>
        <p:sp>
          <p:nvSpPr>
            <p:cNvPr id="8" name="TextBox 8"/>
            <p:cNvSpPr txBox="1"/>
            <p:nvPr/>
          </p:nvSpPr>
          <p:spPr>
            <a:xfrm>
              <a:off x="0" y="-85725"/>
              <a:ext cx="832980" cy="543060"/>
            </a:xfrm>
            <a:prstGeom prst="rect">
              <a:avLst/>
            </a:prstGeom>
          </p:spPr>
          <p:txBody>
            <a:bodyPr lIns="50800" tIns="50800" rIns="50800" bIns="50800" rtlCol="0" anchor="ctr"/>
            <a:lstStyle/>
            <a:p>
              <a:pPr algn="ctr">
                <a:lnSpc>
                  <a:spcPts val="3151"/>
                </a:lnSpc>
              </a:pPr>
              <a:endParaRPr/>
            </a:p>
          </p:txBody>
        </p:sp>
      </p:grpSp>
      <p:sp>
        <p:nvSpPr>
          <p:cNvPr id="9" name="Freeform 9"/>
          <p:cNvSpPr/>
          <p:nvPr/>
        </p:nvSpPr>
        <p:spPr>
          <a:xfrm>
            <a:off x="183712" y="8082020"/>
            <a:ext cx="4012996" cy="2257310"/>
          </a:xfrm>
          <a:custGeom>
            <a:avLst/>
            <a:gdLst/>
            <a:ahLst/>
            <a:cxnLst/>
            <a:rect l="l" t="t" r="r" b="b"/>
            <a:pathLst>
              <a:path w="4012996" h="2257310">
                <a:moveTo>
                  <a:pt x="0" y="0"/>
                </a:moveTo>
                <a:lnTo>
                  <a:pt x="4012996" y="0"/>
                </a:lnTo>
                <a:lnTo>
                  <a:pt x="4012996" y="2257310"/>
                </a:lnTo>
                <a:lnTo>
                  <a:pt x="0" y="225731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15686"/>
              </a:srgbClr>
            </a:solidFill>
          </p:spPr>
          <p:txBody>
            <a:bodyPr/>
            <a:lstStyle/>
            <a:p>
              <a:endParaRPr lang="en-US"/>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5229385" y="6088245"/>
            <a:ext cx="6199952" cy="3373729"/>
            <a:chOff x="0" y="0"/>
            <a:chExt cx="1470695" cy="800285"/>
          </a:xfrm>
        </p:grpSpPr>
        <p:sp>
          <p:nvSpPr>
            <p:cNvPr id="7" name="Freeform 7"/>
            <p:cNvSpPr/>
            <p:nvPr/>
          </p:nvSpPr>
          <p:spPr>
            <a:xfrm>
              <a:off x="0" y="0"/>
              <a:ext cx="1470695" cy="800285"/>
            </a:xfrm>
            <a:custGeom>
              <a:avLst/>
              <a:gdLst/>
              <a:ahLst/>
              <a:cxnLst/>
              <a:rect l="l" t="t" r="r" b="b"/>
              <a:pathLst>
                <a:path w="1470695" h="800285">
                  <a:moveTo>
                    <a:pt x="38710" y="0"/>
                  </a:moveTo>
                  <a:lnTo>
                    <a:pt x="1431985" y="0"/>
                  </a:lnTo>
                  <a:cubicBezTo>
                    <a:pt x="1453364" y="0"/>
                    <a:pt x="1470695" y="17331"/>
                    <a:pt x="1470695" y="38710"/>
                  </a:cubicBezTo>
                  <a:lnTo>
                    <a:pt x="1470695" y="761575"/>
                  </a:lnTo>
                  <a:cubicBezTo>
                    <a:pt x="1470695" y="771842"/>
                    <a:pt x="1466617" y="781688"/>
                    <a:pt x="1459357" y="788947"/>
                  </a:cubicBezTo>
                  <a:cubicBezTo>
                    <a:pt x="1452098" y="796207"/>
                    <a:pt x="1442252" y="800285"/>
                    <a:pt x="1431985" y="800285"/>
                  </a:cubicBezTo>
                  <a:lnTo>
                    <a:pt x="38710" y="800285"/>
                  </a:lnTo>
                  <a:cubicBezTo>
                    <a:pt x="28443" y="800285"/>
                    <a:pt x="18597" y="796207"/>
                    <a:pt x="11338" y="788947"/>
                  </a:cubicBezTo>
                  <a:cubicBezTo>
                    <a:pt x="4078" y="781688"/>
                    <a:pt x="0" y="771842"/>
                    <a:pt x="0" y="761575"/>
                  </a:cubicBezTo>
                  <a:lnTo>
                    <a:pt x="0" y="38710"/>
                  </a:lnTo>
                  <a:cubicBezTo>
                    <a:pt x="0" y="28443"/>
                    <a:pt x="4078" y="18597"/>
                    <a:pt x="11338" y="11338"/>
                  </a:cubicBezTo>
                  <a:cubicBezTo>
                    <a:pt x="18597" y="4078"/>
                    <a:pt x="28443" y="0"/>
                    <a:pt x="38710" y="0"/>
                  </a:cubicBezTo>
                  <a:close/>
                </a:path>
              </a:pathLst>
            </a:custGeom>
            <a:solidFill>
              <a:srgbClr val="FFFFFF">
                <a:alpha val="19608"/>
              </a:srgbClr>
            </a:solidFill>
          </p:spPr>
          <p:txBody>
            <a:bodyPr/>
            <a:lstStyle/>
            <a:p>
              <a:endParaRPr lang="en-US"/>
            </a:p>
          </p:txBody>
        </p:sp>
        <p:sp>
          <p:nvSpPr>
            <p:cNvPr id="8" name="TextBox 8"/>
            <p:cNvSpPr txBox="1"/>
            <p:nvPr/>
          </p:nvSpPr>
          <p:spPr>
            <a:xfrm>
              <a:off x="0" y="-85725"/>
              <a:ext cx="1470695" cy="886010"/>
            </a:xfrm>
            <a:prstGeom prst="rect">
              <a:avLst/>
            </a:prstGeom>
          </p:spPr>
          <p:txBody>
            <a:bodyPr lIns="50800" tIns="50800" rIns="50800" bIns="50800" rtlCol="0" anchor="ctr"/>
            <a:lstStyle/>
            <a:p>
              <a:pPr algn="ctr">
                <a:lnSpc>
                  <a:spcPts val="3151"/>
                </a:lnSpc>
              </a:pPr>
              <a:endParaRPr/>
            </a:p>
          </p:txBody>
        </p:sp>
      </p:grpSp>
      <p:grpSp>
        <p:nvGrpSpPr>
          <p:cNvPr id="9" name="Group 9"/>
          <p:cNvGrpSpPr/>
          <p:nvPr/>
        </p:nvGrpSpPr>
        <p:grpSpPr>
          <a:xfrm>
            <a:off x="5229385" y="6105470"/>
            <a:ext cx="6199952" cy="3373729"/>
            <a:chOff x="0" y="0"/>
            <a:chExt cx="1470695" cy="800285"/>
          </a:xfrm>
        </p:grpSpPr>
        <p:sp>
          <p:nvSpPr>
            <p:cNvPr id="10" name="Freeform 10"/>
            <p:cNvSpPr/>
            <p:nvPr/>
          </p:nvSpPr>
          <p:spPr>
            <a:xfrm>
              <a:off x="0" y="0"/>
              <a:ext cx="1470695" cy="800285"/>
            </a:xfrm>
            <a:custGeom>
              <a:avLst/>
              <a:gdLst/>
              <a:ahLst/>
              <a:cxnLst/>
              <a:rect l="l" t="t" r="r" b="b"/>
              <a:pathLst>
                <a:path w="1470695" h="800285">
                  <a:moveTo>
                    <a:pt x="38710" y="0"/>
                  </a:moveTo>
                  <a:lnTo>
                    <a:pt x="1431985" y="0"/>
                  </a:lnTo>
                  <a:cubicBezTo>
                    <a:pt x="1453364" y="0"/>
                    <a:pt x="1470695" y="17331"/>
                    <a:pt x="1470695" y="38710"/>
                  </a:cubicBezTo>
                  <a:lnTo>
                    <a:pt x="1470695" y="761575"/>
                  </a:lnTo>
                  <a:cubicBezTo>
                    <a:pt x="1470695" y="771842"/>
                    <a:pt x="1466617" y="781688"/>
                    <a:pt x="1459357" y="788947"/>
                  </a:cubicBezTo>
                  <a:cubicBezTo>
                    <a:pt x="1452098" y="796207"/>
                    <a:pt x="1442252" y="800285"/>
                    <a:pt x="1431985" y="800285"/>
                  </a:cubicBezTo>
                  <a:lnTo>
                    <a:pt x="38710" y="800285"/>
                  </a:lnTo>
                  <a:cubicBezTo>
                    <a:pt x="28443" y="800285"/>
                    <a:pt x="18597" y="796207"/>
                    <a:pt x="11338" y="788947"/>
                  </a:cubicBezTo>
                  <a:cubicBezTo>
                    <a:pt x="4078" y="781688"/>
                    <a:pt x="0" y="771842"/>
                    <a:pt x="0" y="761575"/>
                  </a:cubicBezTo>
                  <a:lnTo>
                    <a:pt x="0" y="38710"/>
                  </a:lnTo>
                  <a:cubicBezTo>
                    <a:pt x="0" y="28443"/>
                    <a:pt x="4078" y="18597"/>
                    <a:pt x="11338" y="11338"/>
                  </a:cubicBezTo>
                  <a:cubicBezTo>
                    <a:pt x="18597" y="4078"/>
                    <a:pt x="28443" y="0"/>
                    <a:pt x="38710" y="0"/>
                  </a:cubicBezTo>
                  <a:close/>
                </a:path>
              </a:pathLst>
            </a:custGeom>
            <a:solidFill>
              <a:srgbClr val="000000">
                <a:alpha val="0"/>
              </a:srgbClr>
            </a:solidFill>
            <a:ln w="28575" cap="rnd">
              <a:solidFill>
                <a:srgbClr val="FFFFFF"/>
              </a:solidFill>
              <a:prstDash val="solid"/>
              <a:round/>
            </a:ln>
          </p:spPr>
          <p:txBody>
            <a:bodyPr/>
            <a:lstStyle/>
            <a:p>
              <a:endParaRPr lang="en-US"/>
            </a:p>
          </p:txBody>
        </p:sp>
        <p:sp>
          <p:nvSpPr>
            <p:cNvPr id="11" name="TextBox 11"/>
            <p:cNvSpPr txBox="1"/>
            <p:nvPr/>
          </p:nvSpPr>
          <p:spPr>
            <a:xfrm>
              <a:off x="0" y="-85725"/>
              <a:ext cx="1470695" cy="886010"/>
            </a:xfrm>
            <a:prstGeom prst="rect">
              <a:avLst/>
            </a:prstGeom>
          </p:spPr>
          <p:txBody>
            <a:bodyPr lIns="50800" tIns="50800" rIns="50800" bIns="50800" rtlCol="0" anchor="ctr"/>
            <a:lstStyle/>
            <a:p>
              <a:pPr algn="ctr">
                <a:lnSpc>
                  <a:spcPts val="3151"/>
                </a:lnSpc>
              </a:pPr>
              <a:endParaRPr/>
            </a:p>
          </p:txBody>
        </p:sp>
      </p:grpSp>
      <p:grpSp>
        <p:nvGrpSpPr>
          <p:cNvPr id="12" name="Group 12"/>
          <p:cNvGrpSpPr/>
          <p:nvPr/>
        </p:nvGrpSpPr>
        <p:grpSpPr>
          <a:xfrm>
            <a:off x="337071" y="489521"/>
            <a:ext cx="4078214" cy="6063129"/>
            <a:chOff x="0" y="0"/>
            <a:chExt cx="631822" cy="939337"/>
          </a:xfrm>
        </p:grpSpPr>
        <p:sp>
          <p:nvSpPr>
            <p:cNvPr id="13" name="Freeform 13"/>
            <p:cNvSpPr/>
            <p:nvPr/>
          </p:nvSpPr>
          <p:spPr>
            <a:xfrm>
              <a:off x="0" y="0"/>
              <a:ext cx="631822" cy="939337"/>
            </a:xfrm>
            <a:custGeom>
              <a:avLst/>
              <a:gdLst/>
              <a:ahLst/>
              <a:cxnLst/>
              <a:rect l="l" t="t" r="r" b="b"/>
              <a:pathLst>
                <a:path w="631822" h="939337">
                  <a:moveTo>
                    <a:pt x="55052" y="0"/>
                  </a:moveTo>
                  <a:lnTo>
                    <a:pt x="576770" y="0"/>
                  </a:lnTo>
                  <a:cubicBezTo>
                    <a:pt x="607174" y="0"/>
                    <a:pt x="631822" y="24648"/>
                    <a:pt x="631822" y="55052"/>
                  </a:cubicBezTo>
                  <a:lnTo>
                    <a:pt x="631822" y="884285"/>
                  </a:lnTo>
                  <a:cubicBezTo>
                    <a:pt x="631822" y="914690"/>
                    <a:pt x="607174" y="939337"/>
                    <a:pt x="576770" y="939337"/>
                  </a:cubicBezTo>
                  <a:lnTo>
                    <a:pt x="55052" y="939337"/>
                  </a:lnTo>
                  <a:cubicBezTo>
                    <a:pt x="24648" y="939337"/>
                    <a:pt x="0" y="914690"/>
                    <a:pt x="0" y="884285"/>
                  </a:cubicBezTo>
                  <a:lnTo>
                    <a:pt x="0" y="55052"/>
                  </a:lnTo>
                  <a:cubicBezTo>
                    <a:pt x="0" y="24648"/>
                    <a:pt x="24648" y="0"/>
                    <a:pt x="55052" y="0"/>
                  </a:cubicBezTo>
                  <a:close/>
                </a:path>
              </a:pathLst>
            </a:custGeom>
            <a:blipFill>
              <a:blip r:embed="rId3"/>
              <a:stretch>
                <a:fillRect t="-478" b="-478"/>
              </a:stretch>
            </a:blipFill>
          </p:spPr>
          <p:txBody>
            <a:bodyPr/>
            <a:lstStyle/>
            <a:p>
              <a:endParaRPr lang="en-US"/>
            </a:p>
          </p:txBody>
        </p:sp>
      </p:grpSp>
      <p:sp>
        <p:nvSpPr>
          <p:cNvPr id="14" name="TextBox 14"/>
          <p:cNvSpPr txBox="1"/>
          <p:nvPr/>
        </p:nvSpPr>
        <p:spPr>
          <a:xfrm>
            <a:off x="10482987" y="248245"/>
            <a:ext cx="7247972" cy="4973772"/>
          </a:xfrm>
          <a:prstGeom prst="rect">
            <a:avLst/>
          </a:prstGeom>
        </p:spPr>
        <p:txBody>
          <a:bodyPr lIns="0" tIns="0" rIns="0" bIns="0" rtlCol="0" anchor="t">
            <a:spAutoFit/>
          </a:bodyPr>
          <a:lstStyle/>
          <a:p>
            <a:pPr algn="r">
              <a:lnSpc>
                <a:spcPts val="6362"/>
              </a:lnSpc>
            </a:pPr>
            <a:r>
              <a:rPr lang="en-US" sz="6492" b="1" spc="-324">
                <a:solidFill>
                  <a:srgbClr val="FFFFFF"/>
                </a:solidFill>
                <a:latin typeface="Codec Pro Ultra-Bold"/>
                <a:ea typeface="Codec Pro Ultra-Bold"/>
                <a:cs typeface="Codec Pro Ultra-Bold"/>
                <a:sym typeface="Codec Pro Ultra-Bold"/>
              </a:rPr>
              <a:t>The local community participates in nature tourism and conservation initiatives</a:t>
            </a:r>
          </a:p>
        </p:txBody>
      </p:sp>
      <p:grpSp>
        <p:nvGrpSpPr>
          <p:cNvPr id="15" name="Group 15"/>
          <p:cNvGrpSpPr/>
          <p:nvPr/>
        </p:nvGrpSpPr>
        <p:grpSpPr>
          <a:xfrm>
            <a:off x="11693727" y="6105470"/>
            <a:ext cx="6199952" cy="3373729"/>
            <a:chOff x="0" y="0"/>
            <a:chExt cx="1470695" cy="800285"/>
          </a:xfrm>
        </p:grpSpPr>
        <p:sp>
          <p:nvSpPr>
            <p:cNvPr id="16" name="Freeform 16"/>
            <p:cNvSpPr/>
            <p:nvPr/>
          </p:nvSpPr>
          <p:spPr>
            <a:xfrm>
              <a:off x="0" y="0"/>
              <a:ext cx="1470695" cy="800285"/>
            </a:xfrm>
            <a:custGeom>
              <a:avLst/>
              <a:gdLst/>
              <a:ahLst/>
              <a:cxnLst/>
              <a:rect l="l" t="t" r="r" b="b"/>
              <a:pathLst>
                <a:path w="1470695" h="800285">
                  <a:moveTo>
                    <a:pt x="38710" y="0"/>
                  </a:moveTo>
                  <a:lnTo>
                    <a:pt x="1431985" y="0"/>
                  </a:lnTo>
                  <a:cubicBezTo>
                    <a:pt x="1453364" y="0"/>
                    <a:pt x="1470695" y="17331"/>
                    <a:pt x="1470695" y="38710"/>
                  </a:cubicBezTo>
                  <a:lnTo>
                    <a:pt x="1470695" y="761575"/>
                  </a:lnTo>
                  <a:cubicBezTo>
                    <a:pt x="1470695" y="771842"/>
                    <a:pt x="1466617" y="781688"/>
                    <a:pt x="1459357" y="788947"/>
                  </a:cubicBezTo>
                  <a:cubicBezTo>
                    <a:pt x="1452098" y="796207"/>
                    <a:pt x="1442252" y="800285"/>
                    <a:pt x="1431985" y="800285"/>
                  </a:cubicBezTo>
                  <a:lnTo>
                    <a:pt x="38710" y="800285"/>
                  </a:lnTo>
                  <a:cubicBezTo>
                    <a:pt x="28443" y="800285"/>
                    <a:pt x="18597" y="796207"/>
                    <a:pt x="11338" y="788947"/>
                  </a:cubicBezTo>
                  <a:cubicBezTo>
                    <a:pt x="4078" y="781688"/>
                    <a:pt x="0" y="771842"/>
                    <a:pt x="0" y="761575"/>
                  </a:cubicBezTo>
                  <a:lnTo>
                    <a:pt x="0" y="38710"/>
                  </a:lnTo>
                  <a:cubicBezTo>
                    <a:pt x="0" y="28443"/>
                    <a:pt x="4078" y="18597"/>
                    <a:pt x="11338" y="11338"/>
                  </a:cubicBezTo>
                  <a:cubicBezTo>
                    <a:pt x="18597" y="4078"/>
                    <a:pt x="28443" y="0"/>
                    <a:pt x="38710" y="0"/>
                  </a:cubicBezTo>
                  <a:close/>
                </a:path>
              </a:pathLst>
            </a:custGeom>
            <a:solidFill>
              <a:srgbClr val="FFFFFF">
                <a:alpha val="19608"/>
              </a:srgbClr>
            </a:solidFill>
          </p:spPr>
          <p:txBody>
            <a:bodyPr/>
            <a:lstStyle/>
            <a:p>
              <a:endParaRPr lang="en-US"/>
            </a:p>
          </p:txBody>
        </p:sp>
        <p:sp>
          <p:nvSpPr>
            <p:cNvPr id="17" name="TextBox 17"/>
            <p:cNvSpPr txBox="1"/>
            <p:nvPr/>
          </p:nvSpPr>
          <p:spPr>
            <a:xfrm>
              <a:off x="0" y="-85725"/>
              <a:ext cx="1470695" cy="886010"/>
            </a:xfrm>
            <a:prstGeom prst="rect">
              <a:avLst/>
            </a:prstGeom>
          </p:spPr>
          <p:txBody>
            <a:bodyPr lIns="50800" tIns="50800" rIns="50800" bIns="50800" rtlCol="0" anchor="ctr"/>
            <a:lstStyle/>
            <a:p>
              <a:pPr algn="ctr">
                <a:lnSpc>
                  <a:spcPts val="3151"/>
                </a:lnSpc>
              </a:pPr>
              <a:endParaRPr/>
            </a:p>
          </p:txBody>
        </p:sp>
      </p:grpSp>
      <p:grpSp>
        <p:nvGrpSpPr>
          <p:cNvPr id="18" name="Group 18"/>
          <p:cNvGrpSpPr/>
          <p:nvPr/>
        </p:nvGrpSpPr>
        <p:grpSpPr>
          <a:xfrm>
            <a:off x="11693727" y="6122696"/>
            <a:ext cx="6199952" cy="3373729"/>
            <a:chOff x="0" y="0"/>
            <a:chExt cx="1470695" cy="800285"/>
          </a:xfrm>
        </p:grpSpPr>
        <p:sp>
          <p:nvSpPr>
            <p:cNvPr id="19" name="Freeform 19"/>
            <p:cNvSpPr/>
            <p:nvPr/>
          </p:nvSpPr>
          <p:spPr>
            <a:xfrm>
              <a:off x="0" y="0"/>
              <a:ext cx="1470695" cy="800285"/>
            </a:xfrm>
            <a:custGeom>
              <a:avLst/>
              <a:gdLst/>
              <a:ahLst/>
              <a:cxnLst/>
              <a:rect l="l" t="t" r="r" b="b"/>
              <a:pathLst>
                <a:path w="1470695" h="800285">
                  <a:moveTo>
                    <a:pt x="38710" y="0"/>
                  </a:moveTo>
                  <a:lnTo>
                    <a:pt x="1431985" y="0"/>
                  </a:lnTo>
                  <a:cubicBezTo>
                    <a:pt x="1453364" y="0"/>
                    <a:pt x="1470695" y="17331"/>
                    <a:pt x="1470695" y="38710"/>
                  </a:cubicBezTo>
                  <a:lnTo>
                    <a:pt x="1470695" y="761575"/>
                  </a:lnTo>
                  <a:cubicBezTo>
                    <a:pt x="1470695" y="771842"/>
                    <a:pt x="1466617" y="781688"/>
                    <a:pt x="1459357" y="788947"/>
                  </a:cubicBezTo>
                  <a:cubicBezTo>
                    <a:pt x="1452098" y="796207"/>
                    <a:pt x="1442252" y="800285"/>
                    <a:pt x="1431985" y="800285"/>
                  </a:cubicBezTo>
                  <a:lnTo>
                    <a:pt x="38710" y="800285"/>
                  </a:lnTo>
                  <a:cubicBezTo>
                    <a:pt x="28443" y="800285"/>
                    <a:pt x="18597" y="796207"/>
                    <a:pt x="11338" y="788947"/>
                  </a:cubicBezTo>
                  <a:cubicBezTo>
                    <a:pt x="4078" y="781688"/>
                    <a:pt x="0" y="771842"/>
                    <a:pt x="0" y="761575"/>
                  </a:cubicBezTo>
                  <a:lnTo>
                    <a:pt x="0" y="38710"/>
                  </a:lnTo>
                  <a:cubicBezTo>
                    <a:pt x="0" y="28443"/>
                    <a:pt x="4078" y="18597"/>
                    <a:pt x="11338" y="11338"/>
                  </a:cubicBezTo>
                  <a:cubicBezTo>
                    <a:pt x="18597" y="4078"/>
                    <a:pt x="28443" y="0"/>
                    <a:pt x="38710" y="0"/>
                  </a:cubicBezTo>
                  <a:close/>
                </a:path>
              </a:pathLst>
            </a:custGeom>
            <a:solidFill>
              <a:srgbClr val="000000">
                <a:alpha val="0"/>
              </a:srgbClr>
            </a:solidFill>
            <a:ln w="28575" cap="rnd">
              <a:solidFill>
                <a:srgbClr val="FFFFFF"/>
              </a:solidFill>
              <a:prstDash val="solid"/>
              <a:round/>
            </a:ln>
          </p:spPr>
          <p:txBody>
            <a:bodyPr/>
            <a:lstStyle/>
            <a:p>
              <a:endParaRPr lang="en-US"/>
            </a:p>
          </p:txBody>
        </p:sp>
        <p:sp>
          <p:nvSpPr>
            <p:cNvPr id="20" name="TextBox 20"/>
            <p:cNvSpPr txBox="1"/>
            <p:nvPr/>
          </p:nvSpPr>
          <p:spPr>
            <a:xfrm>
              <a:off x="0" y="-85725"/>
              <a:ext cx="1470695" cy="886010"/>
            </a:xfrm>
            <a:prstGeom prst="rect">
              <a:avLst/>
            </a:prstGeom>
          </p:spPr>
          <p:txBody>
            <a:bodyPr lIns="50800" tIns="50800" rIns="50800" bIns="50800" rtlCol="0" anchor="ctr"/>
            <a:lstStyle/>
            <a:p>
              <a:pPr algn="ctr">
                <a:lnSpc>
                  <a:spcPts val="3151"/>
                </a:lnSpc>
              </a:pPr>
              <a:endParaRPr/>
            </a:p>
          </p:txBody>
        </p:sp>
      </p:grpSp>
      <p:sp>
        <p:nvSpPr>
          <p:cNvPr id="21" name="TextBox 21"/>
          <p:cNvSpPr txBox="1"/>
          <p:nvPr/>
        </p:nvSpPr>
        <p:spPr>
          <a:xfrm>
            <a:off x="5534185" y="6765350"/>
            <a:ext cx="4948801" cy="1934746"/>
          </a:xfrm>
          <a:prstGeom prst="rect">
            <a:avLst/>
          </a:prstGeom>
        </p:spPr>
        <p:txBody>
          <a:bodyPr lIns="0" tIns="0" rIns="0" bIns="0" rtlCol="0" anchor="t">
            <a:spAutoFit/>
          </a:bodyPr>
          <a:lstStyle/>
          <a:p>
            <a:pPr algn="just">
              <a:lnSpc>
                <a:spcPts val="3077"/>
              </a:lnSpc>
            </a:pPr>
            <a:r>
              <a:rPr lang="en-US" sz="2331">
                <a:solidFill>
                  <a:srgbClr val="FFFFFF"/>
                </a:solidFill>
                <a:latin typeface="Codec Pro"/>
                <a:ea typeface="Codec Pro"/>
                <a:cs typeface="Codec Pro"/>
                <a:sym typeface="Codec Pro"/>
              </a:rPr>
              <a:t>Many families in Mindo have transformed their land into private reserves, eco-lodges, and agrotourism farms that promote sustainable practices.</a:t>
            </a:r>
          </a:p>
        </p:txBody>
      </p:sp>
      <p:sp>
        <p:nvSpPr>
          <p:cNvPr id="22" name="TextBox 22"/>
          <p:cNvSpPr txBox="1"/>
          <p:nvPr/>
        </p:nvSpPr>
        <p:spPr>
          <a:xfrm>
            <a:off x="12328105" y="6601264"/>
            <a:ext cx="4948801" cy="1934746"/>
          </a:xfrm>
          <a:prstGeom prst="rect">
            <a:avLst/>
          </a:prstGeom>
        </p:spPr>
        <p:txBody>
          <a:bodyPr lIns="0" tIns="0" rIns="0" bIns="0" rtlCol="0" anchor="t">
            <a:spAutoFit/>
          </a:bodyPr>
          <a:lstStyle/>
          <a:p>
            <a:pPr algn="just">
              <a:lnSpc>
                <a:spcPts val="3077"/>
              </a:lnSpc>
            </a:pPr>
            <a:r>
              <a:rPr lang="en-US" sz="2331">
                <a:solidFill>
                  <a:srgbClr val="FFFFFF"/>
                </a:solidFill>
                <a:latin typeface="Codec Pro"/>
                <a:ea typeface="Codec Pro"/>
                <a:cs typeface="Codec Pro"/>
                <a:sym typeface="Codec Pro"/>
              </a:rPr>
              <a:t>Community participation is also reflected in reforestation mingas, environmental education projects, and agroecological fairs that promote responsible production.</a:t>
            </a:r>
          </a:p>
        </p:txBody>
      </p:sp>
      <p:grpSp>
        <p:nvGrpSpPr>
          <p:cNvPr id="23" name="Group 23"/>
          <p:cNvGrpSpPr/>
          <p:nvPr/>
        </p:nvGrpSpPr>
        <p:grpSpPr>
          <a:xfrm>
            <a:off x="416254" y="8393364"/>
            <a:ext cx="3162720" cy="1736443"/>
            <a:chOff x="0" y="0"/>
            <a:chExt cx="832980" cy="457335"/>
          </a:xfrm>
        </p:grpSpPr>
        <p:sp>
          <p:nvSpPr>
            <p:cNvPr id="24" name="Freeform 24"/>
            <p:cNvSpPr/>
            <p:nvPr/>
          </p:nvSpPr>
          <p:spPr>
            <a:xfrm>
              <a:off x="0" y="0"/>
              <a:ext cx="832980" cy="457335"/>
            </a:xfrm>
            <a:custGeom>
              <a:avLst/>
              <a:gdLst/>
              <a:ahLst/>
              <a:cxnLst/>
              <a:rect l="l" t="t" r="r" b="b"/>
              <a:pathLst>
                <a:path w="832980" h="457335">
                  <a:moveTo>
                    <a:pt x="75884" y="0"/>
                  </a:moveTo>
                  <a:lnTo>
                    <a:pt x="757096" y="0"/>
                  </a:lnTo>
                  <a:cubicBezTo>
                    <a:pt x="799005" y="0"/>
                    <a:pt x="832980" y="33974"/>
                    <a:pt x="832980" y="75884"/>
                  </a:cubicBezTo>
                  <a:lnTo>
                    <a:pt x="832980" y="381451"/>
                  </a:lnTo>
                  <a:cubicBezTo>
                    <a:pt x="832980" y="423360"/>
                    <a:pt x="799005" y="457335"/>
                    <a:pt x="757096" y="457335"/>
                  </a:cubicBezTo>
                  <a:lnTo>
                    <a:pt x="75884" y="457335"/>
                  </a:lnTo>
                  <a:cubicBezTo>
                    <a:pt x="55758" y="457335"/>
                    <a:pt x="36457" y="449340"/>
                    <a:pt x="22226" y="435109"/>
                  </a:cubicBezTo>
                  <a:cubicBezTo>
                    <a:pt x="7995" y="420878"/>
                    <a:pt x="0" y="401577"/>
                    <a:pt x="0" y="381451"/>
                  </a:cubicBezTo>
                  <a:lnTo>
                    <a:pt x="0" y="75884"/>
                  </a:lnTo>
                  <a:cubicBezTo>
                    <a:pt x="0" y="33974"/>
                    <a:pt x="33974" y="0"/>
                    <a:pt x="75884" y="0"/>
                  </a:cubicBezTo>
                  <a:close/>
                </a:path>
              </a:pathLst>
            </a:custGeom>
            <a:solidFill>
              <a:srgbClr val="FFFFFF">
                <a:alpha val="48627"/>
              </a:srgbClr>
            </a:solidFill>
          </p:spPr>
          <p:txBody>
            <a:bodyPr/>
            <a:lstStyle/>
            <a:p>
              <a:endParaRPr lang="en-US"/>
            </a:p>
          </p:txBody>
        </p:sp>
        <p:sp>
          <p:nvSpPr>
            <p:cNvPr id="25" name="TextBox 25"/>
            <p:cNvSpPr txBox="1"/>
            <p:nvPr/>
          </p:nvSpPr>
          <p:spPr>
            <a:xfrm>
              <a:off x="0" y="-85725"/>
              <a:ext cx="832980" cy="543060"/>
            </a:xfrm>
            <a:prstGeom prst="rect">
              <a:avLst/>
            </a:prstGeom>
          </p:spPr>
          <p:txBody>
            <a:bodyPr lIns="50800" tIns="50800" rIns="50800" bIns="50800" rtlCol="0" anchor="ctr"/>
            <a:lstStyle/>
            <a:p>
              <a:pPr algn="ctr">
                <a:lnSpc>
                  <a:spcPts val="3151"/>
                </a:lnSpc>
              </a:pPr>
              <a:endParaRPr/>
            </a:p>
          </p:txBody>
        </p:sp>
      </p:grpSp>
      <p:sp>
        <p:nvSpPr>
          <p:cNvPr id="26" name="Freeform 26"/>
          <p:cNvSpPr/>
          <p:nvPr/>
        </p:nvSpPr>
        <p:spPr>
          <a:xfrm>
            <a:off x="0" y="8129645"/>
            <a:ext cx="4012996" cy="2257310"/>
          </a:xfrm>
          <a:custGeom>
            <a:avLst/>
            <a:gdLst/>
            <a:ahLst/>
            <a:cxnLst/>
            <a:rect l="l" t="t" r="r" b="b"/>
            <a:pathLst>
              <a:path w="4012996" h="2257310">
                <a:moveTo>
                  <a:pt x="0" y="0"/>
                </a:moveTo>
                <a:lnTo>
                  <a:pt x="4012996" y="0"/>
                </a:lnTo>
                <a:lnTo>
                  <a:pt x="4012996" y="2257310"/>
                </a:lnTo>
                <a:lnTo>
                  <a:pt x="0" y="2257310"/>
                </a:lnTo>
                <a:lnTo>
                  <a:pt x="0" y="0"/>
                </a:lnTo>
                <a:close/>
              </a:path>
            </a:pathLst>
          </a:custGeom>
          <a:blipFill>
            <a:blip r:embed="rId4"/>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781</Words>
  <Application>Microsoft Office PowerPoint</Application>
  <PresentationFormat>Custom</PresentationFormat>
  <Paragraphs>60</Paragraphs>
  <Slides>10</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Calibri</vt:lpstr>
      <vt:lpstr>Arial</vt:lpstr>
      <vt:lpstr>Codec Pro Ultra-Bold</vt:lpstr>
      <vt:lpstr>Codec Pro</vt:lpstr>
      <vt:lpstr>Codec Pro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MINDO BTV</dc:title>
  <cp:lastModifiedBy>Petra Obeid</cp:lastModifiedBy>
  <cp:revision>1</cp:revision>
  <dcterms:created xsi:type="dcterms:W3CDTF">2006-08-16T00:00:00Z</dcterms:created>
  <dcterms:modified xsi:type="dcterms:W3CDTF">2025-08-01T06:44:48Z</dcterms:modified>
  <dc:identifier>DAGuBj_pWgU</dc:identifier>
</cp:coreProperties>
</file>