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89" r:id="rId2"/>
    <p:sldId id="2618" r:id="rId3"/>
    <p:sldId id="2561" r:id="rId4"/>
    <p:sldId id="2562" r:id="rId5"/>
    <p:sldId id="2613" r:id="rId6"/>
    <p:sldId id="2564" r:id="rId7"/>
    <p:sldId id="2584" r:id="rId8"/>
    <p:sldId id="2595" r:id="rId9"/>
    <p:sldId id="2596" r:id="rId10"/>
    <p:sldId id="2587" r:id="rId11"/>
    <p:sldId id="2566" r:id="rId12"/>
    <p:sldId id="2612" r:id="rId13"/>
    <p:sldId id="2597" r:id="rId14"/>
    <p:sldId id="2602" r:id="rId15"/>
    <p:sldId id="2599" r:id="rId16"/>
    <p:sldId id="2601" r:id="rId17"/>
    <p:sldId id="2600" r:id="rId18"/>
    <p:sldId id="2611" r:id="rId19"/>
    <p:sldId id="2614" r:id="rId20"/>
    <p:sldId id="2610" r:id="rId21"/>
    <p:sldId id="2609" r:id="rId22"/>
    <p:sldId id="2604" r:id="rId23"/>
    <p:sldId id="2617" r:id="rId24"/>
    <p:sldId id="2605" r:id="rId25"/>
    <p:sldId id="2615" r:id="rId26"/>
    <p:sldId id="2607" r:id="rId27"/>
    <p:sldId id="2578" r:id="rId28"/>
    <p:sldId id="2606" r:id="rId29"/>
    <p:sldId id="261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urism for Nature: Conserving Coastal and Marine Resources Through Sustainable Rural Development" id="{2CE6EBD0-DC94-4DBD-A215-5E590CB0DE20}">
          <p14:sldIdLst>
            <p14:sldId id="2589"/>
            <p14:sldId id="2618"/>
            <p14:sldId id="2561"/>
            <p14:sldId id="2562"/>
          </p14:sldIdLst>
        </p14:section>
        <p14:section name="Protecting Coastal and Marine Resources in Rural Tourism Areas" id="{F50B2DF3-F261-4C05-ACC9-7560D0776E22}">
          <p14:sldIdLst>
            <p14:sldId id="2613"/>
            <p14:sldId id="2564"/>
            <p14:sldId id="2584"/>
            <p14:sldId id="2595"/>
            <p14:sldId id="2596"/>
            <p14:sldId id="2587"/>
            <p14:sldId id="2566"/>
          </p14:sldIdLst>
        </p14:section>
        <p14:section name="Key Sustainability Actions for Resource Conservation" id="{13A78BEB-744B-4F33-B008-2086B7832168}">
          <p14:sldIdLst>
            <p14:sldId id="2612"/>
            <p14:sldId id="2597"/>
            <p14:sldId id="2602"/>
            <p14:sldId id="2599"/>
            <p14:sldId id="2601"/>
            <p14:sldId id="2600"/>
            <p14:sldId id="2611"/>
          </p14:sldIdLst>
        </p14:section>
        <p14:section name="The Role of Tourism in Supporting Environmental Actions" id="{76AE0566-F428-4A03-BA24-9F6963E04C28}">
          <p14:sldIdLst>
            <p14:sldId id="2614"/>
            <p14:sldId id="2610"/>
            <p14:sldId id="2609"/>
            <p14:sldId id="2604"/>
            <p14:sldId id="2617"/>
            <p14:sldId id="2605"/>
          </p14:sldIdLst>
        </p14:section>
        <p14:section name="Enhancing Tourism Experience Through Conservation Efforts" id="{DDF9D438-72B9-4340-BADA-58B8A0F0EA39}">
          <p14:sldIdLst>
            <p14:sldId id="2615"/>
            <p14:sldId id="2607"/>
            <p14:sldId id="2578"/>
            <p14:sldId id="2606"/>
          </p14:sldIdLst>
        </p14:section>
        <p14:section name="Conclusion" id="{EBD1E8C2-4155-4809-8E38-E1B45C790299}">
          <p14:sldIdLst>
            <p14:sldId id="26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AF6F22-8CB7-49BF-97CB-E5C52281BE75}" v="1" dt="2025-07-31T13:31:33.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79" autoAdjust="0"/>
    <p:restoredTop sz="88607"/>
  </p:normalViewPr>
  <p:slideViewPr>
    <p:cSldViewPr snapToGrid="0">
      <p:cViewPr varScale="1">
        <p:scale>
          <a:sx n="57" d="100"/>
          <a:sy n="57" d="100"/>
        </p:scale>
        <p:origin x="1040" y="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a Obeid" userId="35e29781-61ad-4f24-9f8a-ede3532f9a74" providerId="ADAL" clId="{4FAF6F22-8CB7-49BF-97CB-E5C52281BE75}"/>
    <pc:docChg chg="custSel addSld modSld modSection">
      <pc:chgData name="Petra Obeid" userId="35e29781-61ad-4f24-9f8a-ede3532f9a74" providerId="ADAL" clId="{4FAF6F22-8CB7-49BF-97CB-E5C52281BE75}" dt="2025-08-01T06:42:21.800" v="5" actId="1076"/>
      <pc:docMkLst>
        <pc:docMk/>
      </pc:docMkLst>
      <pc:sldChg chg="addSp delSp modSp new mod">
        <pc:chgData name="Petra Obeid" userId="35e29781-61ad-4f24-9f8a-ede3532f9a74" providerId="ADAL" clId="{4FAF6F22-8CB7-49BF-97CB-E5C52281BE75}" dt="2025-08-01T06:42:21.800" v="5" actId="1076"/>
        <pc:sldMkLst>
          <pc:docMk/>
          <pc:sldMk cId="3294184438" sldId="2618"/>
        </pc:sldMkLst>
        <pc:spChg chg="del">
          <ac:chgData name="Petra Obeid" userId="35e29781-61ad-4f24-9f8a-ede3532f9a74" providerId="ADAL" clId="{4FAF6F22-8CB7-49BF-97CB-E5C52281BE75}" dt="2025-07-31T13:31:33" v="1"/>
          <ac:spMkLst>
            <pc:docMk/>
            <pc:sldMk cId="3294184438" sldId="2618"/>
            <ac:spMk id="2" creationId="{7EACAC3A-237B-5414-F061-CA63CF2A7835}"/>
          </ac:spMkLst>
        </pc:spChg>
        <pc:spChg chg="del">
          <ac:chgData name="Petra Obeid" userId="35e29781-61ad-4f24-9f8a-ede3532f9a74" providerId="ADAL" clId="{4FAF6F22-8CB7-49BF-97CB-E5C52281BE75}" dt="2025-07-31T13:31:38.293" v="2" actId="478"/>
          <ac:spMkLst>
            <pc:docMk/>
            <pc:sldMk cId="3294184438" sldId="2618"/>
            <ac:spMk id="3" creationId="{59160C9A-1CB5-2808-B60F-DBC643E9BAA9}"/>
          </ac:spMkLst>
        </pc:spChg>
        <pc:spChg chg="del">
          <ac:chgData name="Petra Obeid" userId="35e29781-61ad-4f24-9f8a-ede3532f9a74" providerId="ADAL" clId="{4FAF6F22-8CB7-49BF-97CB-E5C52281BE75}" dt="2025-07-31T13:32:08.702" v="3" actId="478"/>
          <ac:spMkLst>
            <pc:docMk/>
            <pc:sldMk cId="3294184438" sldId="2618"/>
            <ac:spMk id="4" creationId="{9CFF277E-6479-E390-F3F9-C31A0EE1E3CC}"/>
          </ac:spMkLst>
        </pc:spChg>
        <pc:spChg chg="add mod">
          <ac:chgData name="Petra Obeid" userId="35e29781-61ad-4f24-9f8a-ede3532f9a74" providerId="ADAL" clId="{4FAF6F22-8CB7-49BF-97CB-E5C52281BE75}" dt="2025-08-01T06:42:21.800" v="5" actId="1076"/>
          <ac:spMkLst>
            <pc:docMk/>
            <pc:sldMk cId="3294184438" sldId="2618"/>
            <ac:spMk id="5" creationId="{69555DD6-1C92-C262-53F3-DAE241BC344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4972E5-4084-44FA-8B00-CF01A9D0B956}"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457C7F70-1913-489C-8A63-C716F69CA131}">
      <dgm:prSet/>
      <dgm:spPr/>
      <dgm:t>
        <a:bodyPr/>
        <a:lstStyle/>
        <a:p>
          <a:pPr>
            <a:lnSpc>
              <a:spcPct val="100000"/>
            </a:lnSpc>
            <a:defRPr b="1"/>
          </a:pPr>
          <a:r>
            <a:rPr lang="en-US" dirty="0"/>
            <a:t>Sustainable Tourism Benefits</a:t>
          </a:r>
        </a:p>
      </dgm:t>
    </dgm:pt>
    <dgm:pt modelId="{67C339C5-C806-457C-B6FE-A4B9E8D5C1C9}" type="parTrans" cxnId="{4B8DAF8E-16C4-4248-958B-201F0F3BD549}">
      <dgm:prSet/>
      <dgm:spPr/>
      <dgm:t>
        <a:bodyPr/>
        <a:lstStyle/>
        <a:p>
          <a:endParaRPr lang="en-US"/>
        </a:p>
      </dgm:t>
    </dgm:pt>
    <dgm:pt modelId="{705B9C86-0E0E-41BF-8252-D48032EA6D88}" type="sibTrans" cxnId="{4B8DAF8E-16C4-4248-958B-201F0F3BD549}">
      <dgm:prSet/>
      <dgm:spPr/>
      <dgm:t>
        <a:bodyPr/>
        <a:lstStyle/>
        <a:p>
          <a:pPr>
            <a:lnSpc>
              <a:spcPct val="100000"/>
            </a:lnSpc>
            <a:defRPr b="1"/>
          </a:pPr>
          <a:endParaRPr lang="en-US"/>
        </a:p>
      </dgm:t>
    </dgm:pt>
    <dgm:pt modelId="{82B25FFC-404D-4C67-9DA7-5DFDDA28D60A}">
      <dgm:prSet/>
      <dgm:spPr/>
      <dgm:t>
        <a:bodyPr/>
        <a:lstStyle/>
        <a:p>
          <a:pPr>
            <a:lnSpc>
              <a:spcPct val="100000"/>
            </a:lnSpc>
          </a:pPr>
          <a:r>
            <a:rPr lang="en-US"/>
            <a:t>Sustainable rural tourism helps conserve coastal and marine ecosystems while promoting local economic growth.</a:t>
          </a:r>
        </a:p>
      </dgm:t>
    </dgm:pt>
    <dgm:pt modelId="{68AE07A0-B657-442B-B086-8E669CD473B0}" type="parTrans" cxnId="{EE42186F-3E24-42D9-86C3-4CB1D2908097}">
      <dgm:prSet/>
      <dgm:spPr/>
      <dgm:t>
        <a:bodyPr/>
        <a:lstStyle/>
        <a:p>
          <a:endParaRPr lang="en-US"/>
        </a:p>
      </dgm:t>
    </dgm:pt>
    <dgm:pt modelId="{8FCBD1F6-BB1F-4BD5-AFDF-FC9AC35E2073}" type="sibTrans" cxnId="{EE42186F-3E24-42D9-86C3-4CB1D2908097}">
      <dgm:prSet/>
      <dgm:spPr/>
      <dgm:t>
        <a:bodyPr/>
        <a:lstStyle/>
        <a:p>
          <a:endParaRPr lang="en-US"/>
        </a:p>
      </dgm:t>
    </dgm:pt>
    <dgm:pt modelId="{4B50FF29-F7F1-40C6-ADA7-5E9B6E009461}">
      <dgm:prSet/>
      <dgm:spPr/>
      <dgm:t>
        <a:bodyPr/>
        <a:lstStyle/>
        <a:p>
          <a:pPr>
            <a:lnSpc>
              <a:spcPct val="100000"/>
            </a:lnSpc>
            <a:defRPr b="1"/>
          </a:pPr>
          <a:r>
            <a:rPr lang="en-US"/>
            <a:t>Responsible Practices</a:t>
          </a:r>
        </a:p>
      </dgm:t>
    </dgm:pt>
    <dgm:pt modelId="{E05C9156-F9AF-4295-AD36-2228B7BC104D}" type="parTrans" cxnId="{416DAC0C-8DCD-4836-B8AC-34A05A98E598}">
      <dgm:prSet/>
      <dgm:spPr/>
      <dgm:t>
        <a:bodyPr/>
        <a:lstStyle/>
        <a:p>
          <a:endParaRPr lang="en-US"/>
        </a:p>
      </dgm:t>
    </dgm:pt>
    <dgm:pt modelId="{C408C659-204F-4188-9E36-03F16A32127E}" type="sibTrans" cxnId="{416DAC0C-8DCD-4836-B8AC-34A05A98E598}">
      <dgm:prSet/>
      <dgm:spPr/>
      <dgm:t>
        <a:bodyPr/>
        <a:lstStyle/>
        <a:p>
          <a:pPr>
            <a:lnSpc>
              <a:spcPct val="100000"/>
            </a:lnSpc>
            <a:defRPr b="1"/>
          </a:pPr>
          <a:endParaRPr lang="en-US"/>
        </a:p>
      </dgm:t>
    </dgm:pt>
    <dgm:pt modelId="{C476CFB9-A743-44AB-A55C-2353012EA728}">
      <dgm:prSet/>
      <dgm:spPr/>
      <dgm:t>
        <a:bodyPr/>
        <a:lstStyle/>
        <a:p>
          <a:pPr>
            <a:lnSpc>
              <a:spcPct val="100000"/>
            </a:lnSpc>
          </a:pPr>
          <a:r>
            <a:rPr lang="en-US"/>
            <a:t>Adopting responsible tourism practices minimizes environmental impact and preserves natural resources.</a:t>
          </a:r>
        </a:p>
      </dgm:t>
    </dgm:pt>
    <dgm:pt modelId="{8881AE23-6348-4086-94AC-7D7388AAD883}" type="parTrans" cxnId="{BBAA2DDF-70C5-48A6-B586-467FEC6A1EA2}">
      <dgm:prSet/>
      <dgm:spPr/>
      <dgm:t>
        <a:bodyPr/>
        <a:lstStyle/>
        <a:p>
          <a:endParaRPr lang="en-US"/>
        </a:p>
      </dgm:t>
    </dgm:pt>
    <dgm:pt modelId="{738BC9F6-441F-439C-BC62-1C961EB61A6D}" type="sibTrans" cxnId="{BBAA2DDF-70C5-48A6-B586-467FEC6A1EA2}">
      <dgm:prSet/>
      <dgm:spPr/>
      <dgm:t>
        <a:bodyPr/>
        <a:lstStyle/>
        <a:p>
          <a:endParaRPr lang="en-US"/>
        </a:p>
      </dgm:t>
    </dgm:pt>
    <dgm:pt modelId="{10A3A075-B515-4FE7-9C8B-383D194446B3}">
      <dgm:prSet/>
      <dgm:spPr/>
      <dgm:t>
        <a:bodyPr/>
        <a:lstStyle/>
        <a:p>
          <a:pPr>
            <a:lnSpc>
              <a:spcPct val="100000"/>
            </a:lnSpc>
            <a:defRPr b="1"/>
          </a:pPr>
          <a:r>
            <a:rPr lang="en-US"/>
            <a:t>Community Engagement</a:t>
          </a:r>
        </a:p>
      </dgm:t>
    </dgm:pt>
    <dgm:pt modelId="{B2E28790-F677-47F1-A229-B18D762E6C50}" type="parTrans" cxnId="{55A3EE54-3EFA-49C7-9F3E-3F94533B6C29}">
      <dgm:prSet/>
      <dgm:spPr/>
      <dgm:t>
        <a:bodyPr/>
        <a:lstStyle/>
        <a:p>
          <a:endParaRPr lang="en-US"/>
        </a:p>
      </dgm:t>
    </dgm:pt>
    <dgm:pt modelId="{7C4BEE48-7151-4E47-B699-D560A9BB3F88}" type="sibTrans" cxnId="{55A3EE54-3EFA-49C7-9F3E-3F94533B6C29}">
      <dgm:prSet/>
      <dgm:spPr/>
      <dgm:t>
        <a:bodyPr/>
        <a:lstStyle/>
        <a:p>
          <a:endParaRPr lang="en-US"/>
        </a:p>
      </dgm:t>
    </dgm:pt>
    <dgm:pt modelId="{57463A67-9E90-4E5A-9903-4F4FAB291DF4}">
      <dgm:prSet/>
      <dgm:spPr/>
      <dgm:t>
        <a:bodyPr/>
        <a:lstStyle/>
        <a:p>
          <a:pPr>
            <a:lnSpc>
              <a:spcPct val="100000"/>
            </a:lnSpc>
          </a:pPr>
          <a:r>
            <a:rPr lang="en-US"/>
            <a:t>Involving local stakeholders ensures sustainable development and stewardship of precious environments.</a:t>
          </a:r>
        </a:p>
      </dgm:t>
    </dgm:pt>
    <dgm:pt modelId="{1A8DD352-8C12-45D1-98FB-8715341EF390}" type="parTrans" cxnId="{150AE17F-E6A0-4CB3-8785-08179E70E7D3}">
      <dgm:prSet/>
      <dgm:spPr/>
      <dgm:t>
        <a:bodyPr/>
        <a:lstStyle/>
        <a:p>
          <a:endParaRPr lang="en-US"/>
        </a:p>
      </dgm:t>
    </dgm:pt>
    <dgm:pt modelId="{B65E2A89-216B-47C8-9E01-9AF01A41CC2B}" type="sibTrans" cxnId="{150AE17F-E6A0-4CB3-8785-08179E70E7D3}">
      <dgm:prSet/>
      <dgm:spPr/>
      <dgm:t>
        <a:bodyPr/>
        <a:lstStyle/>
        <a:p>
          <a:endParaRPr lang="en-US"/>
        </a:p>
      </dgm:t>
    </dgm:pt>
    <dgm:pt modelId="{CA179211-E59E-4F69-9CF4-902E384DC7D3}" type="pres">
      <dgm:prSet presAssocID="{034972E5-4084-44FA-8B00-CF01A9D0B956}" presName="Name0" presStyleCnt="0">
        <dgm:presLayoutVars>
          <dgm:dir/>
          <dgm:resizeHandles val="exact"/>
        </dgm:presLayoutVars>
      </dgm:prSet>
      <dgm:spPr/>
    </dgm:pt>
    <dgm:pt modelId="{69EE2621-8923-4F0A-A6F1-D60D8BF47448}" type="pres">
      <dgm:prSet presAssocID="{457C7F70-1913-489C-8A63-C716F69CA131}" presName="compNode" presStyleCnt="0"/>
      <dgm:spPr/>
    </dgm:pt>
    <dgm:pt modelId="{21D0B72C-EF1D-4A08-BBC7-F5D4AB0A4CB4}" type="pres">
      <dgm:prSet presAssocID="{457C7F70-1913-489C-8A63-C716F69CA131}" presName="pictRect" presStyleLbl="revTx" presStyleIdx="0" presStyleCnt="6">
        <dgm:presLayoutVars>
          <dgm:chMax val="0"/>
          <dgm:bulletEnabled/>
        </dgm:presLayoutVars>
      </dgm:prSet>
      <dgm:spPr/>
    </dgm:pt>
    <dgm:pt modelId="{BAFBE72B-D9E0-4588-81C8-2C970DF81928}" type="pres">
      <dgm:prSet presAssocID="{457C7F70-1913-489C-8A63-C716F69CA131}" presName="textRect" presStyleLbl="revTx" presStyleIdx="1" presStyleCnt="6">
        <dgm:presLayoutVars>
          <dgm:bulletEnabled/>
        </dgm:presLayoutVars>
      </dgm:prSet>
      <dgm:spPr/>
    </dgm:pt>
    <dgm:pt modelId="{00600D60-61EF-4A4E-B39A-1B1C4CC86C3F}" type="pres">
      <dgm:prSet presAssocID="{705B9C86-0E0E-41BF-8252-D48032EA6D88}" presName="sibTrans" presStyleLbl="sibTrans2D1" presStyleIdx="0" presStyleCnt="0"/>
      <dgm:spPr/>
    </dgm:pt>
    <dgm:pt modelId="{C70FC47B-A3C0-4412-9F68-D738EDAA1487}" type="pres">
      <dgm:prSet presAssocID="{4B50FF29-F7F1-40C6-ADA7-5E9B6E009461}" presName="compNode" presStyleCnt="0"/>
      <dgm:spPr/>
    </dgm:pt>
    <dgm:pt modelId="{6892E43C-6E33-4A75-98F2-96ADB74FA9B1}" type="pres">
      <dgm:prSet presAssocID="{4B50FF29-F7F1-40C6-ADA7-5E9B6E009461}" presName="pictRect" presStyleLbl="revTx" presStyleIdx="2" presStyleCnt="6">
        <dgm:presLayoutVars>
          <dgm:chMax val="0"/>
          <dgm:bulletEnabled/>
        </dgm:presLayoutVars>
      </dgm:prSet>
      <dgm:spPr/>
    </dgm:pt>
    <dgm:pt modelId="{C11886D2-D88B-4D5B-B67A-7801BBA54417}" type="pres">
      <dgm:prSet presAssocID="{4B50FF29-F7F1-40C6-ADA7-5E9B6E009461}" presName="textRect" presStyleLbl="revTx" presStyleIdx="3" presStyleCnt="6">
        <dgm:presLayoutVars>
          <dgm:bulletEnabled/>
        </dgm:presLayoutVars>
      </dgm:prSet>
      <dgm:spPr/>
    </dgm:pt>
    <dgm:pt modelId="{5799A104-B625-4AE5-A225-460BF19DADB3}" type="pres">
      <dgm:prSet presAssocID="{C408C659-204F-4188-9E36-03F16A32127E}" presName="sibTrans" presStyleLbl="sibTrans2D1" presStyleIdx="0" presStyleCnt="0"/>
      <dgm:spPr/>
    </dgm:pt>
    <dgm:pt modelId="{3681E49F-C11A-48FC-9C1B-7FDA51A08187}" type="pres">
      <dgm:prSet presAssocID="{10A3A075-B515-4FE7-9C8B-383D194446B3}" presName="compNode" presStyleCnt="0"/>
      <dgm:spPr/>
    </dgm:pt>
    <dgm:pt modelId="{8FCEC5F8-070F-4B83-BEDD-74F8C3A5B8AF}" type="pres">
      <dgm:prSet presAssocID="{10A3A075-B515-4FE7-9C8B-383D194446B3}" presName="pictRect" presStyleLbl="revTx" presStyleIdx="4" presStyleCnt="6">
        <dgm:presLayoutVars>
          <dgm:chMax val="0"/>
          <dgm:bulletEnabled/>
        </dgm:presLayoutVars>
      </dgm:prSet>
      <dgm:spPr/>
    </dgm:pt>
    <dgm:pt modelId="{C61CEA25-B428-4335-9B5A-23499B148FDC}" type="pres">
      <dgm:prSet presAssocID="{10A3A075-B515-4FE7-9C8B-383D194446B3}" presName="textRect" presStyleLbl="revTx" presStyleIdx="5" presStyleCnt="6">
        <dgm:presLayoutVars>
          <dgm:bulletEnabled/>
        </dgm:presLayoutVars>
      </dgm:prSet>
      <dgm:spPr/>
    </dgm:pt>
  </dgm:ptLst>
  <dgm:cxnLst>
    <dgm:cxn modelId="{416DAC0C-8DCD-4836-B8AC-34A05A98E598}" srcId="{034972E5-4084-44FA-8B00-CF01A9D0B956}" destId="{4B50FF29-F7F1-40C6-ADA7-5E9B6E009461}" srcOrd="1" destOrd="0" parTransId="{E05C9156-F9AF-4295-AD36-2228B7BC104D}" sibTransId="{C408C659-204F-4188-9E36-03F16A32127E}"/>
    <dgm:cxn modelId="{CDF53612-9AD8-46F9-BD0E-3B5C3C735A12}" type="presOf" srcId="{457C7F70-1913-489C-8A63-C716F69CA131}" destId="{21D0B72C-EF1D-4A08-BBC7-F5D4AB0A4CB4}" srcOrd="0" destOrd="0" presId="urn:microsoft.com/office/officeart/2024/3/layout/hArchList1"/>
    <dgm:cxn modelId="{E8403D40-DEC5-4B99-8460-42CE571C15D8}" type="presOf" srcId="{10A3A075-B515-4FE7-9C8B-383D194446B3}" destId="{8FCEC5F8-070F-4B83-BEDD-74F8C3A5B8AF}" srcOrd="0" destOrd="0" presId="urn:microsoft.com/office/officeart/2024/3/layout/hArchList1"/>
    <dgm:cxn modelId="{EE42186F-3E24-42D9-86C3-4CB1D2908097}" srcId="{457C7F70-1913-489C-8A63-C716F69CA131}" destId="{82B25FFC-404D-4C67-9DA7-5DFDDA28D60A}" srcOrd="0" destOrd="0" parTransId="{68AE07A0-B657-442B-B086-8E669CD473B0}" sibTransId="{8FCBD1F6-BB1F-4BD5-AFDF-FC9AC35E2073}"/>
    <dgm:cxn modelId="{55A3EE54-3EFA-49C7-9F3E-3F94533B6C29}" srcId="{034972E5-4084-44FA-8B00-CF01A9D0B956}" destId="{10A3A075-B515-4FE7-9C8B-383D194446B3}" srcOrd="2" destOrd="0" parTransId="{B2E28790-F677-47F1-A229-B18D762E6C50}" sibTransId="{7C4BEE48-7151-4E47-B699-D560A9BB3F88}"/>
    <dgm:cxn modelId="{252A0F7C-6C41-4C9E-9623-F55D473EF05E}" type="presOf" srcId="{4B50FF29-F7F1-40C6-ADA7-5E9B6E009461}" destId="{6892E43C-6E33-4A75-98F2-96ADB74FA9B1}" srcOrd="0" destOrd="0" presId="urn:microsoft.com/office/officeart/2024/3/layout/hArchList1"/>
    <dgm:cxn modelId="{E0DB5C7D-BCCB-4CA9-B9D5-1526EFF954B7}" type="presOf" srcId="{705B9C86-0E0E-41BF-8252-D48032EA6D88}" destId="{00600D60-61EF-4A4E-B39A-1B1C4CC86C3F}" srcOrd="0" destOrd="0" presId="urn:microsoft.com/office/officeart/2024/3/layout/hArchList1"/>
    <dgm:cxn modelId="{B36A307E-8A84-4921-A5A8-DE676C29536F}" type="presOf" srcId="{57463A67-9E90-4E5A-9903-4F4FAB291DF4}" destId="{C61CEA25-B428-4335-9B5A-23499B148FDC}" srcOrd="0" destOrd="0" presId="urn:microsoft.com/office/officeart/2024/3/layout/hArchList1"/>
    <dgm:cxn modelId="{150AE17F-E6A0-4CB3-8785-08179E70E7D3}" srcId="{10A3A075-B515-4FE7-9C8B-383D194446B3}" destId="{57463A67-9E90-4E5A-9903-4F4FAB291DF4}" srcOrd="0" destOrd="0" parTransId="{1A8DD352-8C12-45D1-98FB-8715341EF390}" sibTransId="{B65E2A89-216B-47C8-9E01-9AF01A41CC2B}"/>
    <dgm:cxn modelId="{5C0B3884-FA0A-4671-A35E-C6840286CD30}" type="presOf" srcId="{034972E5-4084-44FA-8B00-CF01A9D0B956}" destId="{CA179211-E59E-4F69-9CF4-902E384DC7D3}" srcOrd="0" destOrd="0" presId="urn:microsoft.com/office/officeart/2024/3/layout/hArchList1"/>
    <dgm:cxn modelId="{A2A6B38D-AB51-4F6D-A74D-F6E92425F9CD}" type="presOf" srcId="{C476CFB9-A743-44AB-A55C-2353012EA728}" destId="{C11886D2-D88B-4D5B-B67A-7801BBA54417}" srcOrd="0" destOrd="0" presId="urn:microsoft.com/office/officeart/2024/3/layout/hArchList1"/>
    <dgm:cxn modelId="{4B8DAF8E-16C4-4248-958B-201F0F3BD549}" srcId="{034972E5-4084-44FA-8B00-CF01A9D0B956}" destId="{457C7F70-1913-489C-8A63-C716F69CA131}" srcOrd="0" destOrd="0" parTransId="{67C339C5-C806-457C-B6FE-A4B9E8D5C1C9}" sibTransId="{705B9C86-0E0E-41BF-8252-D48032EA6D88}"/>
    <dgm:cxn modelId="{4F00CBD1-4182-4BB7-8122-05079CD1A658}" type="presOf" srcId="{C408C659-204F-4188-9E36-03F16A32127E}" destId="{5799A104-B625-4AE5-A225-460BF19DADB3}" srcOrd="0" destOrd="0" presId="urn:microsoft.com/office/officeart/2024/3/layout/hArchList1"/>
    <dgm:cxn modelId="{BBAA2DDF-70C5-48A6-B586-467FEC6A1EA2}" srcId="{4B50FF29-F7F1-40C6-ADA7-5E9B6E009461}" destId="{C476CFB9-A743-44AB-A55C-2353012EA728}" srcOrd="0" destOrd="0" parTransId="{8881AE23-6348-4086-94AC-7D7388AAD883}" sibTransId="{738BC9F6-441F-439C-BC62-1C961EB61A6D}"/>
    <dgm:cxn modelId="{30595DFD-D054-4E3E-B30D-BBE9B70413BE}" type="presOf" srcId="{82B25FFC-404D-4C67-9DA7-5DFDDA28D60A}" destId="{BAFBE72B-D9E0-4588-81C8-2C970DF81928}" srcOrd="0" destOrd="0" presId="urn:microsoft.com/office/officeart/2024/3/layout/hArchList1"/>
    <dgm:cxn modelId="{DBFE95FA-6CAB-4603-AF6D-696838C78959}" type="presParOf" srcId="{CA179211-E59E-4F69-9CF4-902E384DC7D3}" destId="{69EE2621-8923-4F0A-A6F1-D60D8BF47448}" srcOrd="0" destOrd="0" presId="urn:microsoft.com/office/officeart/2024/3/layout/hArchList1"/>
    <dgm:cxn modelId="{BD205543-34B6-4E7D-AED0-762B2BDAB31A}" type="presParOf" srcId="{69EE2621-8923-4F0A-A6F1-D60D8BF47448}" destId="{21D0B72C-EF1D-4A08-BBC7-F5D4AB0A4CB4}" srcOrd="0" destOrd="0" presId="urn:microsoft.com/office/officeart/2024/3/layout/hArchList1"/>
    <dgm:cxn modelId="{78B718A1-F3C7-4F06-98EF-763584DF60B7}" type="presParOf" srcId="{69EE2621-8923-4F0A-A6F1-D60D8BF47448}" destId="{BAFBE72B-D9E0-4588-81C8-2C970DF81928}" srcOrd="1" destOrd="0" presId="urn:microsoft.com/office/officeart/2024/3/layout/hArchList1"/>
    <dgm:cxn modelId="{B8FFE311-E2E9-4B54-98FD-BB645580344A}" type="presParOf" srcId="{CA179211-E59E-4F69-9CF4-902E384DC7D3}" destId="{00600D60-61EF-4A4E-B39A-1B1C4CC86C3F}" srcOrd="1" destOrd="0" presId="urn:microsoft.com/office/officeart/2024/3/layout/hArchList1"/>
    <dgm:cxn modelId="{CB6A2432-B24E-4242-BEA9-91F897EE0F60}" type="presParOf" srcId="{CA179211-E59E-4F69-9CF4-902E384DC7D3}" destId="{C70FC47B-A3C0-4412-9F68-D738EDAA1487}" srcOrd="2" destOrd="0" presId="urn:microsoft.com/office/officeart/2024/3/layout/hArchList1"/>
    <dgm:cxn modelId="{10EA040E-8C62-427D-B5F6-775E62E07136}" type="presParOf" srcId="{C70FC47B-A3C0-4412-9F68-D738EDAA1487}" destId="{6892E43C-6E33-4A75-98F2-96ADB74FA9B1}" srcOrd="0" destOrd="0" presId="urn:microsoft.com/office/officeart/2024/3/layout/hArchList1"/>
    <dgm:cxn modelId="{DAE5FCAD-0EAD-4A8E-9777-5F50A4722981}" type="presParOf" srcId="{C70FC47B-A3C0-4412-9F68-D738EDAA1487}" destId="{C11886D2-D88B-4D5B-B67A-7801BBA54417}" srcOrd="1" destOrd="0" presId="urn:microsoft.com/office/officeart/2024/3/layout/hArchList1"/>
    <dgm:cxn modelId="{F9017346-3DC0-4A17-B05D-488455B7D34E}" type="presParOf" srcId="{CA179211-E59E-4F69-9CF4-902E384DC7D3}" destId="{5799A104-B625-4AE5-A225-460BF19DADB3}" srcOrd="3" destOrd="0" presId="urn:microsoft.com/office/officeart/2024/3/layout/hArchList1"/>
    <dgm:cxn modelId="{9345550F-B51C-4889-9D4C-A9950A08B9E3}" type="presParOf" srcId="{CA179211-E59E-4F69-9CF4-902E384DC7D3}" destId="{3681E49F-C11A-48FC-9C1B-7FDA51A08187}" srcOrd="4" destOrd="0" presId="urn:microsoft.com/office/officeart/2024/3/layout/hArchList1"/>
    <dgm:cxn modelId="{AB758A26-2D8A-4A53-A09F-2FEAFF40B3C6}" type="presParOf" srcId="{3681E49F-C11A-48FC-9C1B-7FDA51A08187}" destId="{8FCEC5F8-070F-4B83-BEDD-74F8C3A5B8AF}" srcOrd="0" destOrd="0" presId="urn:microsoft.com/office/officeart/2024/3/layout/hArchList1"/>
    <dgm:cxn modelId="{F31090A5-0EE2-48CC-81A0-7232F5C61708}" type="presParOf" srcId="{3681E49F-C11A-48FC-9C1B-7FDA51A08187}" destId="{C61CEA25-B428-4335-9B5A-23499B148FDC}" srcOrd="1" destOrd="0" presId="urn:microsoft.com/office/officeart/2024/3/layout/hArc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0B72C-EF1D-4A08-BBC7-F5D4AB0A4CB4}">
      <dsp:nvSpPr>
        <dsp:cNvPr id="0" name=""/>
        <dsp:cNvSpPr/>
      </dsp:nvSpPr>
      <dsp:spPr>
        <a:xfrm>
          <a:off x="0" y="0"/>
          <a:ext cx="3486150" cy="354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Sustainable Tourism Benefits</a:t>
          </a:r>
        </a:p>
      </dsp:txBody>
      <dsp:txXfrm>
        <a:off x="0" y="0"/>
        <a:ext cx="3486150" cy="354472"/>
      </dsp:txXfrm>
    </dsp:sp>
    <dsp:sp modelId="{BAFBE72B-D9E0-4588-81C8-2C970DF81928}">
      <dsp:nvSpPr>
        <dsp:cNvPr id="0" name=""/>
        <dsp:cNvSpPr/>
      </dsp:nvSpPr>
      <dsp:spPr>
        <a:xfrm>
          <a:off x="0" y="354472"/>
          <a:ext cx="3486150" cy="2090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Sustainable rural tourism helps conserve coastal and marine ecosystems while promoting local economic growth.</a:t>
          </a:r>
        </a:p>
      </dsp:txBody>
      <dsp:txXfrm>
        <a:off x="0" y="354472"/>
        <a:ext cx="3486150" cy="2090261"/>
      </dsp:txXfrm>
    </dsp:sp>
    <dsp:sp modelId="{6892E43C-6E33-4A75-98F2-96ADB74FA9B1}">
      <dsp:nvSpPr>
        <dsp:cNvPr id="0" name=""/>
        <dsp:cNvSpPr/>
      </dsp:nvSpPr>
      <dsp:spPr>
        <a:xfrm>
          <a:off x="3834765" y="0"/>
          <a:ext cx="3486150" cy="354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Responsible Practices</a:t>
          </a:r>
        </a:p>
      </dsp:txBody>
      <dsp:txXfrm>
        <a:off x="3834765" y="0"/>
        <a:ext cx="3486150" cy="354472"/>
      </dsp:txXfrm>
    </dsp:sp>
    <dsp:sp modelId="{C11886D2-D88B-4D5B-B67A-7801BBA54417}">
      <dsp:nvSpPr>
        <dsp:cNvPr id="0" name=""/>
        <dsp:cNvSpPr/>
      </dsp:nvSpPr>
      <dsp:spPr>
        <a:xfrm>
          <a:off x="3834765" y="354472"/>
          <a:ext cx="3486150" cy="2090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Adopting responsible tourism practices minimizes environmental impact and preserves natural resources.</a:t>
          </a:r>
        </a:p>
      </dsp:txBody>
      <dsp:txXfrm>
        <a:off x="3834765" y="354472"/>
        <a:ext cx="3486150" cy="2090261"/>
      </dsp:txXfrm>
    </dsp:sp>
    <dsp:sp modelId="{8FCEC5F8-070F-4B83-BEDD-74F8C3A5B8AF}">
      <dsp:nvSpPr>
        <dsp:cNvPr id="0" name=""/>
        <dsp:cNvSpPr/>
      </dsp:nvSpPr>
      <dsp:spPr>
        <a:xfrm>
          <a:off x="7669530" y="0"/>
          <a:ext cx="3486150" cy="354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Community Engagement</a:t>
          </a:r>
        </a:p>
      </dsp:txBody>
      <dsp:txXfrm>
        <a:off x="7669530" y="0"/>
        <a:ext cx="3486150" cy="354472"/>
      </dsp:txXfrm>
    </dsp:sp>
    <dsp:sp modelId="{C61CEA25-B428-4335-9B5A-23499B148FDC}">
      <dsp:nvSpPr>
        <dsp:cNvPr id="0" name=""/>
        <dsp:cNvSpPr/>
      </dsp:nvSpPr>
      <dsp:spPr>
        <a:xfrm>
          <a:off x="7669530" y="354472"/>
          <a:ext cx="3486150" cy="2090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Involving local stakeholders ensures sustainable development and stewardship of precious environments.</a:t>
          </a:r>
        </a:p>
      </dsp:txBody>
      <dsp:txXfrm>
        <a:off x="7669530" y="354472"/>
        <a:ext cx="3486150" cy="2090261"/>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DDE59C-13D2-491F-9C89-5B70B49C953B}" type="datetimeFigureOut">
              <a:rPr lang="en-US" smtClean="0"/>
              <a:t>8/1/2025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207BE-079F-4DD0-BBD7-878FE3C3ED3F}" type="slidenum">
              <a:rPr lang="en-US" smtClean="0"/>
              <a:t>‹#›</a:t>
            </a:fld>
            <a:endParaRPr lang="en-US"/>
          </a:p>
        </p:txBody>
      </p:sp>
    </p:spTree>
    <p:extLst>
      <p:ext uri="{BB962C8B-B14F-4D97-AF65-F5344CB8AC3E}">
        <p14:creationId xmlns:p14="http://schemas.microsoft.com/office/powerpoint/2010/main" val="3200020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207BE-079F-4DD0-BBD7-878FE3C3ED3F}" type="slidenum">
              <a:rPr lang="en-US" smtClean="0"/>
              <a:t>1</a:t>
            </a:fld>
            <a:endParaRPr lang="en-US"/>
          </a:p>
        </p:txBody>
      </p:sp>
    </p:spTree>
    <p:extLst>
      <p:ext uri="{BB962C8B-B14F-4D97-AF65-F5344CB8AC3E}">
        <p14:creationId xmlns:p14="http://schemas.microsoft.com/office/powerpoint/2010/main" val="4010888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 areas face threats such as pollution, habitat destruction, overfishing, and climate change. Tourism can exacerbate these challenges if not managed sustainably, risking long-term degradation.
</a:t>
            </a:r>
          </a:p>
        </p:txBody>
      </p:sp>
      <p:sp>
        <p:nvSpPr>
          <p:cNvPr id="4" name="Slide Number Placeholder 3"/>
          <p:cNvSpPr>
            <a:spLocks noGrp="1"/>
          </p:cNvSpPr>
          <p:nvPr>
            <p:ph type="sldNum" sz="quarter" idx="5"/>
          </p:nvPr>
        </p:nvSpPr>
        <p:spPr/>
        <p:txBody>
          <a:bodyPr/>
          <a:lstStyle/>
          <a:p>
            <a:fld id="{07E2AF57-34FC-4FC1-B457-7A43B0187078}" type="slidenum">
              <a:rPr lang="en-US" smtClean="0"/>
              <a:t>11</a:t>
            </a:fld>
            <a:endParaRPr lang="en-US"/>
          </a:p>
        </p:txBody>
      </p:sp>
    </p:spTree>
    <p:extLst>
      <p:ext uri="{BB962C8B-B14F-4D97-AF65-F5344CB8AC3E}">
        <p14:creationId xmlns:p14="http://schemas.microsoft.com/office/powerpoint/2010/main" val="3573348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40E5F-19B5-DBD6-FC08-A5998EFA2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00C58-59EF-F26B-E768-146345073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739CD6-C9E1-0731-C24B-C335AA72D6AF}"/>
              </a:ext>
            </a:extLst>
          </p:cNvPr>
          <p:cNvSpPr>
            <a:spLocks noGrp="1"/>
          </p:cNvSpPr>
          <p:nvPr>
            <p:ph type="body" idx="1"/>
          </p:nvPr>
        </p:nvSpPr>
        <p:spPr/>
        <p:txBody>
          <a:bodyPr/>
          <a:lstStyle/>
          <a:p>
            <a:r>
              <a:rPr lang="en-US" dirty="0"/>
              <a:t>To conserve coastal and marine resources, effective sustainability actions are vital. This section presents practical measures, including certifications, infrastructure improvements, and resource management techniques.</a:t>
            </a:r>
          </a:p>
        </p:txBody>
      </p:sp>
      <p:sp>
        <p:nvSpPr>
          <p:cNvPr id="4" name="Slide Number Placeholder 3">
            <a:extLst>
              <a:ext uri="{FF2B5EF4-FFF2-40B4-BE49-F238E27FC236}">
                <a16:creationId xmlns:a16="http://schemas.microsoft.com/office/drawing/2014/main" id="{25974C2C-056D-3347-36A4-A69A1269AE57}"/>
              </a:ext>
            </a:extLst>
          </p:cNvPr>
          <p:cNvSpPr>
            <a:spLocks noGrp="1"/>
          </p:cNvSpPr>
          <p:nvPr>
            <p:ph type="sldNum" sz="quarter" idx="5"/>
          </p:nvPr>
        </p:nvSpPr>
        <p:spPr/>
        <p:txBody>
          <a:bodyPr/>
          <a:lstStyle/>
          <a:p>
            <a:fld id="{07E2AF57-34FC-4FC1-B457-7A43B0187078}" type="slidenum">
              <a:rPr lang="en-US" smtClean="0"/>
              <a:t>12</a:t>
            </a:fld>
            <a:endParaRPr lang="en-US"/>
          </a:p>
        </p:txBody>
      </p:sp>
    </p:spTree>
    <p:extLst>
      <p:ext uri="{BB962C8B-B14F-4D97-AF65-F5344CB8AC3E}">
        <p14:creationId xmlns:p14="http://schemas.microsoft.com/office/powerpoint/2010/main" val="3073391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07416-F4EC-C03A-D32A-C88539599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8CB28C-8EDB-1DB1-73AA-33683485C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251C6-4384-C5A0-EEDA-C4E6067FF1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391617-0651-F36D-055B-2D98F6E3626E}"/>
              </a:ext>
            </a:extLst>
          </p:cNvPr>
          <p:cNvSpPr>
            <a:spLocks noGrp="1"/>
          </p:cNvSpPr>
          <p:nvPr>
            <p:ph type="sldNum" sz="quarter" idx="5"/>
          </p:nvPr>
        </p:nvSpPr>
        <p:spPr/>
        <p:txBody>
          <a:bodyPr/>
          <a:lstStyle/>
          <a:p>
            <a:fld id="{07E2AF57-34FC-4FC1-B457-7A43B0187078}" type="slidenum">
              <a:rPr lang="en-US" smtClean="0"/>
              <a:t>13</a:t>
            </a:fld>
            <a:endParaRPr lang="en-US"/>
          </a:p>
        </p:txBody>
      </p:sp>
    </p:spTree>
    <p:extLst>
      <p:ext uri="{BB962C8B-B14F-4D97-AF65-F5344CB8AC3E}">
        <p14:creationId xmlns:p14="http://schemas.microsoft.com/office/powerpoint/2010/main" val="1343132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B652C-B427-8F50-D021-446632395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7A7B7-7B06-A7D6-2C5F-23994F702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FB16C-F0EF-F0FA-66E0-A51E747E6C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Eco-friendly infrastructure minimizes environmental footprint through sustainable materials and design, supporting natural processes and enhancing visitor experience without harming ecosystems.
</a:t>
            </a:r>
          </a:p>
          <a:p>
            <a:endParaRPr lang="en-US" dirty="0"/>
          </a:p>
        </p:txBody>
      </p:sp>
      <p:sp>
        <p:nvSpPr>
          <p:cNvPr id="4" name="Slide Number Placeholder 3">
            <a:extLst>
              <a:ext uri="{FF2B5EF4-FFF2-40B4-BE49-F238E27FC236}">
                <a16:creationId xmlns:a16="http://schemas.microsoft.com/office/drawing/2014/main" id="{5915ADD4-F2AB-1570-58D8-F6E2C154FC26}"/>
              </a:ext>
            </a:extLst>
          </p:cNvPr>
          <p:cNvSpPr>
            <a:spLocks noGrp="1"/>
          </p:cNvSpPr>
          <p:nvPr>
            <p:ph type="sldNum" sz="quarter" idx="5"/>
          </p:nvPr>
        </p:nvSpPr>
        <p:spPr/>
        <p:txBody>
          <a:bodyPr/>
          <a:lstStyle/>
          <a:p>
            <a:fld id="{07E2AF57-34FC-4FC1-B457-7A43B0187078}" type="slidenum">
              <a:rPr lang="en-US" smtClean="0"/>
              <a:t>14</a:t>
            </a:fld>
            <a:endParaRPr lang="en-US"/>
          </a:p>
        </p:txBody>
      </p:sp>
    </p:spTree>
    <p:extLst>
      <p:ext uri="{BB962C8B-B14F-4D97-AF65-F5344CB8AC3E}">
        <p14:creationId xmlns:p14="http://schemas.microsoft.com/office/powerpoint/2010/main" val="2817302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1B0BB-382F-0E8A-368B-EE10E2E31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3E880-4BEB-E103-8C51-4DDB102851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9AD84A-42D1-85EF-7853-02E857ED3E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D04472-4EAA-EF8B-D47F-9F49B2A2C159}"/>
              </a:ext>
            </a:extLst>
          </p:cNvPr>
          <p:cNvSpPr>
            <a:spLocks noGrp="1"/>
          </p:cNvSpPr>
          <p:nvPr>
            <p:ph type="sldNum" sz="quarter" idx="5"/>
          </p:nvPr>
        </p:nvSpPr>
        <p:spPr/>
        <p:txBody>
          <a:bodyPr/>
          <a:lstStyle/>
          <a:p>
            <a:fld id="{07E2AF57-34FC-4FC1-B457-7A43B0187078}" type="slidenum">
              <a:rPr lang="en-US" smtClean="0"/>
              <a:t>15</a:t>
            </a:fld>
            <a:endParaRPr lang="en-US"/>
          </a:p>
        </p:txBody>
      </p:sp>
    </p:spTree>
    <p:extLst>
      <p:ext uri="{BB962C8B-B14F-4D97-AF65-F5344CB8AC3E}">
        <p14:creationId xmlns:p14="http://schemas.microsoft.com/office/powerpoint/2010/main" val="2464977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9D002-13C3-21AE-0110-D9E267D8C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F9DFC-7CDB-04AE-00A2-5EBFD73C2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A7E861-8E38-09E5-9814-592DA9CD88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68A7ED-C82F-10D9-E4FB-A58AE44F1CF9}"/>
              </a:ext>
            </a:extLst>
          </p:cNvPr>
          <p:cNvSpPr>
            <a:spLocks noGrp="1"/>
          </p:cNvSpPr>
          <p:nvPr>
            <p:ph type="sldNum" sz="quarter" idx="5"/>
          </p:nvPr>
        </p:nvSpPr>
        <p:spPr/>
        <p:txBody>
          <a:bodyPr/>
          <a:lstStyle/>
          <a:p>
            <a:fld id="{07E2AF57-34FC-4FC1-B457-7A43B0187078}" type="slidenum">
              <a:rPr lang="en-US" smtClean="0"/>
              <a:t>16</a:t>
            </a:fld>
            <a:endParaRPr lang="en-US"/>
          </a:p>
        </p:txBody>
      </p:sp>
    </p:spTree>
    <p:extLst>
      <p:ext uri="{BB962C8B-B14F-4D97-AF65-F5344CB8AC3E}">
        <p14:creationId xmlns:p14="http://schemas.microsoft.com/office/powerpoint/2010/main" val="1624381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36A90-0BB8-0F02-67D3-07C9700CA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E810B-503A-5579-63A2-0F57E6474C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174EE-431E-C556-20BD-5498281479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F22250-9B4A-D492-7BA8-5C69015C5795}"/>
              </a:ext>
            </a:extLst>
          </p:cNvPr>
          <p:cNvSpPr>
            <a:spLocks noGrp="1"/>
          </p:cNvSpPr>
          <p:nvPr>
            <p:ph type="sldNum" sz="quarter" idx="5"/>
          </p:nvPr>
        </p:nvSpPr>
        <p:spPr/>
        <p:txBody>
          <a:bodyPr/>
          <a:lstStyle/>
          <a:p>
            <a:fld id="{07E2AF57-34FC-4FC1-B457-7A43B0187078}" type="slidenum">
              <a:rPr lang="en-US" smtClean="0"/>
              <a:t>17</a:t>
            </a:fld>
            <a:endParaRPr lang="en-US"/>
          </a:p>
        </p:txBody>
      </p:sp>
    </p:spTree>
    <p:extLst>
      <p:ext uri="{BB962C8B-B14F-4D97-AF65-F5344CB8AC3E}">
        <p14:creationId xmlns:p14="http://schemas.microsoft.com/office/powerpoint/2010/main" val="4156047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CF8AA-F284-FD20-D53A-EF8E9E29A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F743F-C1F7-ABB0-7408-788EB56824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8AF5B-492F-6E4E-71E3-F8C226D0EB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0C817BA-FEC0-F2D9-1537-010ED1CFB168}"/>
              </a:ext>
            </a:extLst>
          </p:cNvPr>
          <p:cNvSpPr>
            <a:spLocks noGrp="1"/>
          </p:cNvSpPr>
          <p:nvPr>
            <p:ph type="sldNum" sz="quarter" idx="5"/>
          </p:nvPr>
        </p:nvSpPr>
        <p:spPr/>
        <p:txBody>
          <a:bodyPr/>
          <a:lstStyle/>
          <a:p>
            <a:fld id="{07E2AF57-34FC-4FC1-B457-7A43B0187078}" type="slidenum">
              <a:rPr lang="en-US" smtClean="0"/>
              <a:t>18</a:t>
            </a:fld>
            <a:endParaRPr lang="en-US"/>
          </a:p>
        </p:txBody>
      </p:sp>
    </p:spTree>
    <p:extLst>
      <p:ext uri="{BB962C8B-B14F-4D97-AF65-F5344CB8AC3E}">
        <p14:creationId xmlns:p14="http://schemas.microsoft.com/office/powerpoint/2010/main" val="421881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904F1-836F-3D65-EC75-49F2BF760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83404-7700-1539-FECF-6FC5AA789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FE4A6-880E-E54B-DFD3-843F8ABD4F3F}"/>
              </a:ext>
            </a:extLst>
          </p:cNvPr>
          <p:cNvSpPr>
            <a:spLocks noGrp="1"/>
          </p:cNvSpPr>
          <p:nvPr>
            <p:ph type="body" idx="1"/>
          </p:nvPr>
        </p:nvSpPr>
        <p:spPr/>
        <p:txBody>
          <a:bodyPr/>
          <a:lstStyle/>
          <a:p>
            <a:r>
              <a:rPr lang="en-US" dirty="0"/>
              <a:t>Tourism can be a powerful driver for conservation by providing funding, raising awareness, and engaging local communities. This section examines how tourism contributes positively to environmental protection.</a:t>
            </a:r>
          </a:p>
        </p:txBody>
      </p:sp>
      <p:sp>
        <p:nvSpPr>
          <p:cNvPr id="4" name="Slide Number Placeholder 3">
            <a:extLst>
              <a:ext uri="{FF2B5EF4-FFF2-40B4-BE49-F238E27FC236}">
                <a16:creationId xmlns:a16="http://schemas.microsoft.com/office/drawing/2014/main" id="{A3E5E3A1-AADE-E08C-3FAF-AF5CD4836B49}"/>
              </a:ext>
            </a:extLst>
          </p:cNvPr>
          <p:cNvSpPr>
            <a:spLocks noGrp="1"/>
          </p:cNvSpPr>
          <p:nvPr>
            <p:ph type="sldNum" sz="quarter" idx="5"/>
          </p:nvPr>
        </p:nvSpPr>
        <p:spPr/>
        <p:txBody>
          <a:bodyPr/>
          <a:lstStyle/>
          <a:p>
            <a:fld id="{07E2AF57-34FC-4FC1-B457-7A43B0187078}" type="slidenum">
              <a:rPr lang="en-US" smtClean="0"/>
              <a:t>19</a:t>
            </a:fld>
            <a:endParaRPr lang="en-US"/>
          </a:p>
        </p:txBody>
      </p:sp>
    </p:spTree>
    <p:extLst>
      <p:ext uri="{BB962C8B-B14F-4D97-AF65-F5344CB8AC3E}">
        <p14:creationId xmlns:p14="http://schemas.microsoft.com/office/powerpoint/2010/main" val="3052009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578B7-2561-1B0A-4C21-83FD4978D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0F6066-25F7-91E9-8448-3F9FC90DF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B12D2-F9E6-58BE-000F-0631D425DCDE}"/>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24A33B7A-688D-8F5A-B3ED-4F77AAD0EC02}"/>
              </a:ext>
            </a:extLst>
          </p:cNvPr>
          <p:cNvSpPr>
            <a:spLocks noGrp="1"/>
          </p:cNvSpPr>
          <p:nvPr>
            <p:ph type="sldNum" sz="quarter" idx="5"/>
          </p:nvPr>
        </p:nvSpPr>
        <p:spPr/>
        <p:txBody>
          <a:bodyPr/>
          <a:lstStyle/>
          <a:p>
            <a:fld id="{07E2AF57-34FC-4FC1-B457-7A43B0187078}" type="slidenum">
              <a:rPr lang="en-US" smtClean="0"/>
              <a:t>20</a:t>
            </a:fld>
            <a:endParaRPr lang="en-US"/>
          </a:p>
        </p:txBody>
      </p:sp>
    </p:spTree>
    <p:extLst>
      <p:ext uri="{BB962C8B-B14F-4D97-AF65-F5344CB8AC3E}">
        <p14:creationId xmlns:p14="http://schemas.microsoft.com/office/powerpoint/2010/main" val="385461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focuses on how sustainable rural tourism can protect and conserve coastal and marine resources. We will explore strategies, challenges, and the role tourism plays in ensuring the health of these vital ecosystems while supporting rural communities.
</a:t>
            </a:r>
          </a:p>
        </p:txBody>
      </p:sp>
      <p:sp>
        <p:nvSpPr>
          <p:cNvPr id="4" name="Slide Number Placeholder 3"/>
          <p:cNvSpPr>
            <a:spLocks noGrp="1"/>
          </p:cNvSpPr>
          <p:nvPr>
            <p:ph type="sldNum" sz="quarter" idx="5"/>
          </p:nvPr>
        </p:nvSpPr>
        <p:spPr/>
        <p:txBody>
          <a:bodyPr/>
          <a:lstStyle/>
          <a:p>
            <a:fld id="{07E2AF57-34FC-4FC1-B457-7A43B0187078}" type="slidenum">
              <a:rPr lang="en-US" smtClean="0"/>
              <a:t>3</a:t>
            </a:fld>
            <a:endParaRPr lang="en-US"/>
          </a:p>
        </p:txBody>
      </p:sp>
    </p:spTree>
    <p:extLst>
      <p:ext uri="{BB962C8B-B14F-4D97-AF65-F5344CB8AC3E}">
        <p14:creationId xmlns:p14="http://schemas.microsoft.com/office/powerpoint/2010/main" val="3266538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8B619-B2FD-4AA4-2D2D-050E764E8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B56DA8-BF4A-F82F-A7FA-B6E3447A4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ACD49-2708-4DDA-B176-40EC19D0CC39}"/>
              </a:ext>
            </a:extLst>
          </p:cNvPr>
          <p:cNvSpPr>
            <a:spLocks noGrp="1"/>
          </p:cNvSpPr>
          <p:nvPr>
            <p:ph type="body" idx="1"/>
          </p:nvPr>
        </p:nvSpPr>
        <p:spPr/>
        <p:txBody>
          <a:bodyPr/>
          <a:lstStyle/>
          <a:p>
            <a:r>
              <a:rPr lang="en-US" dirty="0"/>
              <a:t>Sustainable destinations appeal to eco-conscious travelers who value natural beauty and responsible tourism, leading to increased visitation and support for conservation efforts.
</a:t>
            </a:r>
          </a:p>
        </p:txBody>
      </p:sp>
      <p:sp>
        <p:nvSpPr>
          <p:cNvPr id="4" name="Slide Number Placeholder 3">
            <a:extLst>
              <a:ext uri="{FF2B5EF4-FFF2-40B4-BE49-F238E27FC236}">
                <a16:creationId xmlns:a16="http://schemas.microsoft.com/office/drawing/2014/main" id="{E65593BD-02C2-5946-AAF3-39897D6BBA61}"/>
              </a:ext>
            </a:extLst>
          </p:cNvPr>
          <p:cNvSpPr>
            <a:spLocks noGrp="1"/>
          </p:cNvSpPr>
          <p:nvPr>
            <p:ph type="sldNum" sz="quarter" idx="5"/>
          </p:nvPr>
        </p:nvSpPr>
        <p:spPr/>
        <p:txBody>
          <a:bodyPr/>
          <a:lstStyle/>
          <a:p>
            <a:fld id="{07E2AF57-34FC-4FC1-B457-7A43B0187078}" type="slidenum">
              <a:rPr lang="en-US" smtClean="0"/>
              <a:t>21</a:t>
            </a:fld>
            <a:endParaRPr lang="en-US"/>
          </a:p>
        </p:txBody>
      </p:sp>
    </p:spTree>
    <p:extLst>
      <p:ext uri="{BB962C8B-B14F-4D97-AF65-F5344CB8AC3E}">
        <p14:creationId xmlns:p14="http://schemas.microsoft.com/office/powerpoint/2010/main" val="4104951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8892F-FE3F-93B1-A5DF-7A78CD125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BF281-766A-45D9-74CF-37553C70A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A64E7-F791-3369-E564-7313866D15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FC2DAC-B105-4272-2124-DCE42755A680}"/>
              </a:ext>
            </a:extLst>
          </p:cNvPr>
          <p:cNvSpPr>
            <a:spLocks noGrp="1"/>
          </p:cNvSpPr>
          <p:nvPr>
            <p:ph type="sldNum" sz="quarter" idx="5"/>
          </p:nvPr>
        </p:nvSpPr>
        <p:spPr/>
        <p:txBody>
          <a:bodyPr/>
          <a:lstStyle/>
          <a:p>
            <a:fld id="{07E2AF57-34FC-4FC1-B457-7A43B0187078}" type="slidenum">
              <a:rPr lang="en-US" smtClean="0"/>
              <a:t>22</a:t>
            </a:fld>
            <a:endParaRPr lang="en-US"/>
          </a:p>
        </p:txBody>
      </p:sp>
    </p:spTree>
    <p:extLst>
      <p:ext uri="{BB962C8B-B14F-4D97-AF65-F5344CB8AC3E}">
        <p14:creationId xmlns:p14="http://schemas.microsoft.com/office/powerpoint/2010/main" val="304706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B0B91-7D57-85E4-2772-AAD2D7262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5B076-95BB-A4EB-5C75-3A4CA034D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F315D-B433-5C6D-CE40-9103A58221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8533EE-E96E-CAF2-3D78-7884FF5C0075}"/>
              </a:ext>
            </a:extLst>
          </p:cNvPr>
          <p:cNvSpPr>
            <a:spLocks noGrp="1"/>
          </p:cNvSpPr>
          <p:nvPr>
            <p:ph type="sldNum" sz="quarter" idx="5"/>
          </p:nvPr>
        </p:nvSpPr>
        <p:spPr/>
        <p:txBody>
          <a:bodyPr/>
          <a:lstStyle/>
          <a:p>
            <a:fld id="{07E2AF57-34FC-4FC1-B457-7A43B0187078}" type="slidenum">
              <a:rPr lang="en-US" smtClean="0"/>
              <a:t>23</a:t>
            </a:fld>
            <a:endParaRPr lang="en-US"/>
          </a:p>
        </p:txBody>
      </p:sp>
    </p:spTree>
    <p:extLst>
      <p:ext uri="{BB962C8B-B14F-4D97-AF65-F5344CB8AC3E}">
        <p14:creationId xmlns:p14="http://schemas.microsoft.com/office/powerpoint/2010/main" val="3003924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4004C-D5A9-5206-6782-F699ED6F5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88546-909A-42E7-41E4-F6D008881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11794-09DF-EB78-8313-04E8FCC226D6}"/>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0292B2B4-01E4-FDC1-41CA-E7EFF376A84E}"/>
              </a:ext>
            </a:extLst>
          </p:cNvPr>
          <p:cNvSpPr>
            <a:spLocks noGrp="1"/>
          </p:cNvSpPr>
          <p:nvPr>
            <p:ph type="sldNum" sz="quarter" idx="5"/>
          </p:nvPr>
        </p:nvSpPr>
        <p:spPr/>
        <p:txBody>
          <a:bodyPr/>
          <a:lstStyle/>
          <a:p>
            <a:fld id="{07E2AF57-34FC-4FC1-B457-7A43B0187078}" type="slidenum">
              <a:rPr lang="en-US" smtClean="0"/>
              <a:t>24</a:t>
            </a:fld>
            <a:endParaRPr lang="en-US"/>
          </a:p>
        </p:txBody>
      </p:sp>
    </p:spTree>
    <p:extLst>
      <p:ext uri="{BB962C8B-B14F-4D97-AF65-F5344CB8AC3E}">
        <p14:creationId xmlns:p14="http://schemas.microsoft.com/office/powerpoint/2010/main" val="762773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05AC2-188F-72D3-31FC-DB86B7616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25824-E864-1676-3765-57A47C893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B3E03-0148-A33E-EB7E-871D124272DE}"/>
              </a:ext>
            </a:extLst>
          </p:cNvPr>
          <p:cNvSpPr>
            <a:spLocks noGrp="1"/>
          </p:cNvSpPr>
          <p:nvPr>
            <p:ph type="body" idx="1"/>
          </p:nvPr>
        </p:nvSpPr>
        <p:spPr/>
        <p:txBody>
          <a:bodyPr/>
          <a:lstStyle/>
          <a:p>
            <a:r>
              <a:rPr lang="en-US" dirty="0"/>
              <a:t>Conservation efforts not only protect nature but also enhance the quality of the tourism experience. This section explores how environmental preservation attracts visitors and builds destination reputation.</a:t>
            </a:r>
          </a:p>
        </p:txBody>
      </p:sp>
      <p:sp>
        <p:nvSpPr>
          <p:cNvPr id="4" name="Slide Number Placeholder 3">
            <a:extLst>
              <a:ext uri="{FF2B5EF4-FFF2-40B4-BE49-F238E27FC236}">
                <a16:creationId xmlns:a16="http://schemas.microsoft.com/office/drawing/2014/main" id="{D6B0F29E-476F-7ABF-A222-59766D972E4A}"/>
              </a:ext>
            </a:extLst>
          </p:cNvPr>
          <p:cNvSpPr>
            <a:spLocks noGrp="1"/>
          </p:cNvSpPr>
          <p:nvPr>
            <p:ph type="sldNum" sz="quarter" idx="5"/>
          </p:nvPr>
        </p:nvSpPr>
        <p:spPr/>
        <p:txBody>
          <a:bodyPr/>
          <a:lstStyle/>
          <a:p>
            <a:fld id="{07E2AF57-34FC-4FC1-B457-7A43B0187078}" type="slidenum">
              <a:rPr lang="en-US" smtClean="0"/>
              <a:t>25</a:t>
            </a:fld>
            <a:endParaRPr lang="en-US"/>
          </a:p>
        </p:txBody>
      </p:sp>
    </p:spTree>
    <p:extLst>
      <p:ext uri="{BB962C8B-B14F-4D97-AF65-F5344CB8AC3E}">
        <p14:creationId xmlns:p14="http://schemas.microsoft.com/office/powerpoint/2010/main" val="4160156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45616-B733-D8AC-2386-D2C455F6F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19F42-B6AE-8B28-EE13-92E271D76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24E50-C9FD-8B00-73AA-D51B092474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B27BBD-7C98-84D3-C441-C4AE72CE46E0}"/>
              </a:ext>
            </a:extLst>
          </p:cNvPr>
          <p:cNvSpPr>
            <a:spLocks noGrp="1"/>
          </p:cNvSpPr>
          <p:nvPr>
            <p:ph type="sldNum" sz="quarter" idx="5"/>
          </p:nvPr>
        </p:nvSpPr>
        <p:spPr/>
        <p:txBody>
          <a:bodyPr/>
          <a:lstStyle/>
          <a:p>
            <a:fld id="{07E2AF57-34FC-4FC1-B457-7A43B0187078}" type="slidenum">
              <a:rPr lang="en-US" smtClean="0"/>
              <a:t>26</a:t>
            </a:fld>
            <a:endParaRPr lang="en-US"/>
          </a:p>
        </p:txBody>
      </p:sp>
    </p:spTree>
    <p:extLst>
      <p:ext uri="{BB962C8B-B14F-4D97-AF65-F5344CB8AC3E}">
        <p14:creationId xmlns:p14="http://schemas.microsoft.com/office/powerpoint/2010/main" val="2794602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7E2AF57-34FC-4FC1-B457-7A43B0187078}" type="slidenum">
              <a:rPr lang="en-US" smtClean="0"/>
              <a:t>27</a:t>
            </a:fld>
            <a:endParaRPr lang="en-US"/>
          </a:p>
        </p:txBody>
      </p:sp>
    </p:spTree>
    <p:extLst>
      <p:ext uri="{BB962C8B-B14F-4D97-AF65-F5344CB8AC3E}">
        <p14:creationId xmlns:p14="http://schemas.microsoft.com/office/powerpoint/2010/main" val="305558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6A234-14C6-C655-0D56-84ABBAE07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1DD46-121B-28B8-08CE-0108EC4DF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E80A5-9BEF-D997-1429-291BE4CE5CA8}"/>
              </a:ext>
            </a:extLst>
          </p:cNvPr>
          <p:cNvSpPr>
            <a:spLocks noGrp="1"/>
          </p:cNvSpPr>
          <p:nvPr>
            <p:ph type="body" idx="1"/>
          </p:nvPr>
        </p:nvSpPr>
        <p:spPr/>
        <p:txBody>
          <a:bodyPr/>
          <a:lstStyle/>
          <a:p>
            <a:r>
              <a:rPr lang="en-US" dirty="0"/>
              <a:t>Involving local people ensures that tourism supports livelihoods, respects cultural values, and fosters stewardship of natural resources, creating sustainable benefits for all stakeholders.
</a:t>
            </a:r>
          </a:p>
        </p:txBody>
      </p:sp>
      <p:sp>
        <p:nvSpPr>
          <p:cNvPr id="4" name="Slide Number Placeholder 3">
            <a:extLst>
              <a:ext uri="{FF2B5EF4-FFF2-40B4-BE49-F238E27FC236}">
                <a16:creationId xmlns:a16="http://schemas.microsoft.com/office/drawing/2014/main" id="{01F61519-2475-0EA0-D27B-EC4366133478}"/>
              </a:ext>
            </a:extLst>
          </p:cNvPr>
          <p:cNvSpPr>
            <a:spLocks noGrp="1"/>
          </p:cNvSpPr>
          <p:nvPr>
            <p:ph type="sldNum" sz="quarter" idx="5"/>
          </p:nvPr>
        </p:nvSpPr>
        <p:spPr/>
        <p:txBody>
          <a:bodyPr/>
          <a:lstStyle/>
          <a:p>
            <a:fld id="{07E2AF57-34FC-4FC1-B457-7A43B0187078}" type="slidenum">
              <a:rPr lang="en-US" smtClean="0"/>
              <a:t>28</a:t>
            </a:fld>
            <a:endParaRPr lang="en-US"/>
          </a:p>
        </p:txBody>
      </p:sp>
    </p:spTree>
    <p:extLst>
      <p:ext uri="{BB962C8B-B14F-4D97-AF65-F5344CB8AC3E}">
        <p14:creationId xmlns:p14="http://schemas.microsoft.com/office/powerpoint/2010/main" val="864891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9FA5D-1A26-4F4D-8498-24D5EFBF3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1E679-4616-468A-0BFC-6B4B33C41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98B6E-0406-65BE-D6DF-A0C98D9F8850}"/>
              </a:ext>
            </a:extLst>
          </p:cNvPr>
          <p:cNvSpPr>
            <a:spLocks noGrp="1"/>
          </p:cNvSpPr>
          <p:nvPr>
            <p:ph type="body" idx="1"/>
          </p:nvPr>
        </p:nvSpPr>
        <p:spPr/>
        <p:txBody>
          <a:bodyPr/>
          <a:lstStyle/>
          <a:p>
            <a:r>
              <a:rPr lang="en-US" dirty="0"/>
              <a:t>Sustainable rural tourism offers a pathway to conserve coastal and marine resources while supporting local development. By adopting responsible practices and engaging stakeholders, we can ensure these precious environments thrive for future generations.</a:t>
            </a:r>
          </a:p>
        </p:txBody>
      </p:sp>
      <p:sp>
        <p:nvSpPr>
          <p:cNvPr id="4" name="Slide Number Placeholder 3">
            <a:extLst>
              <a:ext uri="{FF2B5EF4-FFF2-40B4-BE49-F238E27FC236}">
                <a16:creationId xmlns:a16="http://schemas.microsoft.com/office/drawing/2014/main" id="{2B443A14-221F-548A-5BB6-024B80F99EC8}"/>
              </a:ext>
            </a:extLst>
          </p:cNvPr>
          <p:cNvSpPr>
            <a:spLocks noGrp="1"/>
          </p:cNvSpPr>
          <p:nvPr>
            <p:ph type="sldNum" sz="quarter" idx="5"/>
          </p:nvPr>
        </p:nvSpPr>
        <p:spPr/>
        <p:txBody>
          <a:bodyPr/>
          <a:lstStyle/>
          <a:p>
            <a:fld id="{07E2AF57-34FC-4FC1-B457-7A43B0187078}" type="slidenum">
              <a:rPr lang="en-US" smtClean="0"/>
              <a:t>29</a:t>
            </a:fld>
            <a:endParaRPr lang="en-US"/>
          </a:p>
        </p:txBody>
      </p:sp>
    </p:spTree>
    <p:extLst>
      <p:ext uri="{BB962C8B-B14F-4D97-AF65-F5344CB8AC3E}">
        <p14:creationId xmlns:p14="http://schemas.microsoft.com/office/powerpoint/2010/main" val="2110500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by understanding the importance of coastal and marine resources in rural tourism areas, then discuss key sustainability actions. Next, we'll look at how tourism supports environmental conservation, enhancing visitor experiences through these efforts, and finally, managing tourism impacts for long-term sustainability.
</a:t>
            </a:r>
          </a:p>
        </p:txBody>
      </p:sp>
      <p:sp>
        <p:nvSpPr>
          <p:cNvPr id="4" name="Slide Number Placeholder 3"/>
          <p:cNvSpPr>
            <a:spLocks noGrp="1"/>
          </p:cNvSpPr>
          <p:nvPr>
            <p:ph type="sldNum" sz="quarter" idx="5"/>
          </p:nvPr>
        </p:nvSpPr>
        <p:spPr/>
        <p:txBody>
          <a:bodyPr/>
          <a:lstStyle/>
          <a:p>
            <a:fld id="{07E2AF57-34FC-4FC1-B457-7A43B0187078}" type="slidenum">
              <a:rPr lang="en-US" smtClean="0"/>
              <a:t>4</a:t>
            </a:fld>
            <a:endParaRPr lang="en-US"/>
          </a:p>
        </p:txBody>
      </p:sp>
    </p:spTree>
    <p:extLst>
      <p:ext uri="{BB962C8B-B14F-4D97-AF65-F5344CB8AC3E}">
        <p14:creationId xmlns:p14="http://schemas.microsoft.com/office/powerpoint/2010/main" val="1858150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A3401-1870-B4E3-C685-3A2E638CC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DA753-1A6E-7E06-ADAB-8B423DAE2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7FFC6-D326-D472-AF6D-0CEF9DCA5263}"/>
              </a:ext>
            </a:extLst>
          </p:cNvPr>
          <p:cNvSpPr>
            <a:spLocks noGrp="1"/>
          </p:cNvSpPr>
          <p:nvPr>
            <p:ph type="body" idx="1"/>
          </p:nvPr>
        </p:nvSpPr>
        <p:spPr/>
        <p:txBody>
          <a:bodyPr/>
          <a:lstStyle/>
          <a:p>
            <a:r>
              <a:rPr lang="en-US" dirty="0"/>
              <a:t>Coastal and marine resources are essential for rural tourism, providing natural beauty and biodiversity. This section highlights their value, significance, and the challenges they face from increasing tourism and environmental pressures.</a:t>
            </a:r>
          </a:p>
        </p:txBody>
      </p:sp>
      <p:sp>
        <p:nvSpPr>
          <p:cNvPr id="4" name="Slide Number Placeholder 3">
            <a:extLst>
              <a:ext uri="{FF2B5EF4-FFF2-40B4-BE49-F238E27FC236}">
                <a16:creationId xmlns:a16="http://schemas.microsoft.com/office/drawing/2014/main" id="{1CBEF43E-7744-3A24-4DF7-9D79236E3F9A}"/>
              </a:ext>
            </a:extLst>
          </p:cNvPr>
          <p:cNvSpPr>
            <a:spLocks noGrp="1"/>
          </p:cNvSpPr>
          <p:nvPr>
            <p:ph type="sldNum" sz="quarter" idx="5"/>
          </p:nvPr>
        </p:nvSpPr>
        <p:spPr/>
        <p:txBody>
          <a:bodyPr/>
          <a:lstStyle/>
          <a:p>
            <a:fld id="{07E2AF57-34FC-4FC1-B457-7A43B0187078}" type="slidenum">
              <a:rPr lang="en-US" smtClean="0"/>
              <a:t>5</a:t>
            </a:fld>
            <a:endParaRPr lang="en-US"/>
          </a:p>
        </p:txBody>
      </p:sp>
    </p:spTree>
    <p:extLst>
      <p:ext uri="{BB962C8B-B14F-4D97-AF65-F5344CB8AC3E}">
        <p14:creationId xmlns:p14="http://schemas.microsoft.com/office/powerpoint/2010/main" val="2008115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Beaches and coastal ecosystems offer recreation, habitat for wildlife, and natural protection against erosion. Their preservation is crucial for maintaining the attractiveness and ecological balance of rural tourism destinations.
</a:t>
            </a:r>
          </a:p>
        </p:txBody>
      </p:sp>
      <p:sp>
        <p:nvSpPr>
          <p:cNvPr id="4" name="Slide Number Placeholder 3"/>
          <p:cNvSpPr>
            <a:spLocks noGrp="1"/>
          </p:cNvSpPr>
          <p:nvPr>
            <p:ph type="sldNum" sz="quarter" idx="5"/>
          </p:nvPr>
        </p:nvSpPr>
        <p:spPr/>
        <p:txBody>
          <a:bodyPr/>
          <a:lstStyle/>
          <a:p>
            <a:fld id="{07E2AF57-34FC-4FC1-B457-7A43B0187078}" type="slidenum">
              <a:rPr lang="en-US" smtClean="0"/>
              <a:t>6</a:t>
            </a:fld>
            <a:endParaRPr lang="en-US"/>
          </a:p>
        </p:txBody>
      </p:sp>
    </p:spTree>
    <p:extLst>
      <p:ext uri="{BB962C8B-B14F-4D97-AF65-F5344CB8AC3E}">
        <p14:creationId xmlns:p14="http://schemas.microsoft.com/office/powerpoint/2010/main" val="4213960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B11E8-91C7-3244-286F-52F3CE499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93B803-B870-D0FC-64FF-13C4A26F3F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38241-B8E0-F787-79E2-E6CBD64AB9D2}"/>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D78E2FF5-180A-9F81-4CD3-319ADB637D02}"/>
              </a:ext>
            </a:extLst>
          </p:cNvPr>
          <p:cNvSpPr>
            <a:spLocks noGrp="1"/>
          </p:cNvSpPr>
          <p:nvPr>
            <p:ph type="sldNum" sz="quarter" idx="5"/>
          </p:nvPr>
        </p:nvSpPr>
        <p:spPr/>
        <p:txBody>
          <a:bodyPr/>
          <a:lstStyle/>
          <a:p>
            <a:fld id="{07E2AF57-34FC-4FC1-B457-7A43B0187078}" type="slidenum">
              <a:rPr lang="en-US" smtClean="0"/>
              <a:t>7</a:t>
            </a:fld>
            <a:endParaRPr lang="en-US"/>
          </a:p>
        </p:txBody>
      </p:sp>
    </p:spTree>
    <p:extLst>
      <p:ext uri="{BB962C8B-B14F-4D97-AF65-F5344CB8AC3E}">
        <p14:creationId xmlns:p14="http://schemas.microsoft.com/office/powerpoint/2010/main" val="3103036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2F5CE-90BC-BE0B-132E-A3313AC84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066ED-258A-8DA6-15B8-E006FAB7E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D47DF1-3CA5-8B5D-B3EB-5E5D07842833}"/>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D7961F90-F463-23A9-9D9E-11F5F524BBBB}"/>
              </a:ext>
            </a:extLst>
          </p:cNvPr>
          <p:cNvSpPr>
            <a:spLocks noGrp="1"/>
          </p:cNvSpPr>
          <p:nvPr>
            <p:ph type="sldNum" sz="quarter" idx="5"/>
          </p:nvPr>
        </p:nvSpPr>
        <p:spPr/>
        <p:txBody>
          <a:bodyPr/>
          <a:lstStyle/>
          <a:p>
            <a:fld id="{07E2AF57-34FC-4FC1-B457-7A43B0187078}" type="slidenum">
              <a:rPr lang="en-US" smtClean="0"/>
              <a:t>8</a:t>
            </a:fld>
            <a:endParaRPr lang="en-US"/>
          </a:p>
        </p:txBody>
      </p:sp>
    </p:spTree>
    <p:extLst>
      <p:ext uri="{BB962C8B-B14F-4D97-AF65-F5344CB8AC3E}">
        <p14:creationId xmlns:p14="http://schemas.microsoft.com/office/powerpoint/2010/main" val="3311637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3544D-6198-8B37-26FA-6A0055C1F5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B8D8F-0272-2A1C-FD75-9F55F93CA7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B25FE-05E5-F77A-8C91-3436FB0936B4}"/>
              </a:ext>
            </a:extLst>
          </p:cNvPr>
          <p:cNvSpPr>
            <a:spLocks noGrp="1"/>
          </p:cNvSpPr>
          <p:nvPr>
            <p:ph type="body" idx="1"/>
          </p:nvPr>
        </p:nvSpPr>
        <p:spPr/>
        <p:txBody>
          <a:bodyPr/>
          <a:lstStyle/>
          <a:p>
            <a:r>
              <a:rPr lang="en-US" dirty="0"/>
              <a:t>Marine biodiversity supports fisheries, tourism, and ecosystem services. Protecting diverse species and habitats ensures resilient marine environments that benefit both nature and local economies.
</a:t>
            </a:r>
          </a:p>
        </p:txBody>
      </p:sp>
      <p:sp>
        <p:nvSpPr>
          <p:cNvPr id="4" name="Slide Number Placeholder 3">
            <a:extLst>
              <a:ext uri="{FF2B5EF4-FFF2-40B4-BE49-F238E27FC236}">
                <a16:creationId xmlns:a16="http://schemas.microsoft.com/office/drawing/2014/main" id="{C5D201BD-D375-A2DA-FB9D-96E31E57C738}"/>
              </a:ext>
            </a:extLst>
          </p:cNvPr>
          <p:cNvSpPr>
            <a:spLocks noGrp="1"/>
          </p:cNvSpPr>
          <p:nvPr>
            <p:ph type="sldNum" sz="quarter" idx="5"/>
          </p:nvPr>
        </p:nvSpPr>
        <p:spPr/>
        <p:txBody>
          <a:bodyPr/>
          <a:lstStyle/>
          <a:p>
            <a:fld id="{07E2AF57-34FC-4FC1-B457-7A43B0187078}" type="slidenum">
              <a:rPr lang="en-US" smtClean="0"/>
              <a:t>9</a:t>
            </a:fld>
            <a:endParaRPr lang="en-US"/>
          </a:p>
        </p:txBody>
      </p:sp>
    </p:spTree>
    <p:extLst>
      <p:ext uri="{BB962C8B-B14F-4D97-AF65-F5344CB8AC3E}">
        <p14:creationId xmlns:p14="http://schemas.microsoft.com/office/powerpoint/2010/main" val="2312073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17E4D-80EF-FF06-74B6-1469CB0F8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D42B7-EAB2-1D50-BDB8-8EA8487B7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07C28-8CFB-01EE-4669-1E72A0FA71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B8CBFE-6003-5993-2D47-9383E71F5009}"/>
              </a:ext>
            </a:extLst>
          </p:cNvPr>
          <p:cNvSpPr>
            <a:spLocks noGrp="1"/>
          </p:cNvSpPr>
          <p:nvPr>
            <p:ph type="sldNum" sz="quarter" idx="5"/>
          </p:nvPr>
        </p:nvSpPr>
        <p:spPr/>
        <p:txBody>
          <a:bodyPr/>
          <a:lstStyle/>
          <a:p>
            <a:fld id="{07E2AF57-34FC-4FC1-B457-7A43B0187078}" type="slidenum">
              <a:rPr lang="en-US" smtClean="0"/>
              <a:t>10</a:t>
            </a:fld>
            <a:endParaRPr lang="en-US"/>
          </a:p>
        </p:txBody>
      </p:sp>
    </p:spTree>
    <p:extLst>
      <p:ext uri="{BB962C8B-B14F-4D97-AF65-F5344CB8AC3E}">
        <p14:creationId xmlns:p14="http://schemas.microsoft.com/office/powerpoint/2010/main" val="1398866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8/1/2025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230845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8/1/2025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201329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8/1/2025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98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8/1/2025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0856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8/1/2025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346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8/1/2025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65673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8/1/2025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551711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8/1/2025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292247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8/1/2025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436816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8/1/2025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763836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8/1/2025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957045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8/1/2025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87627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land.cy/article/cyprus-tops-eu-for-cleanest-swimming-water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hotelcms-production.imgix.net/columbiaresort.com/wp-content/uploads/2023/11/9.11.23-sustainability-A5-2.pdf?fm=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hyperlink" Target="https://pandoteira.cy/scop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Freeform: Shape 2054">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7" name="Freeform: Shape 205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9" name="Rectangle 2058">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9AB443-2C91-9F50-4E58-BACD1221E64B}"/>
              </a:ext>
            </a:extLst>
          </p:cNvPr>
          <p:cNvSpPr>
            <a:spLocks noGrp="1"/>
          </p:cNvSpPr>
          <p:nvPr>
            <p:ph type="title"/>
          </p:nvPr>
        </p:nvSpPr>
        <p:spPr>
          <a:xfrm>
            <a:off x="521208" y="978407"/>
            <a:ext cx="4206240" cy="3504043"/>
          </a:xfrm>
        </p:spPr>
        <p:txBody>
          <a:bodyPr vert="horz" lIns="91440" tIns="45720" rIns="91440" bIns="45720" rtlCol="0" anchor="t">
            <a:normAutofit fontScale="90000"/>
          </a:bodyPr>
          <a:lstStyle/>
          <a:p>
            <a:pPr>
              <a:lnSpc>
                <a:spcPct val="90000"/>
              </a:lnSpc>
            </a:pPr>
            <a:r>
              <a:rPr lang="en-US" sz="3400" dirty="0"/>
              <a:t>PISSOURI – CYPRUS</a:t>
            </a:r>
            <a:br>
              <a:rPr lang="en-US" sz="3400" dirty="0"/>
            </a:br>
            <a:br>
              <a:rPr lang="en-US" sz="3400" dirty="0"/>
            </a:br>
            <a:br>
              <a:rPr lang="en-US" sz="3400" dirty="0"/>
            </a:br>
            <a:br>
              <a:rPr lang="en-US" sz="3400" dirty="0"/>
            </a:br>
            <a:br>
              <a:rPr lang="en-US" sz="3400" dirty="0"/>
            </a:br>
            <a:br>
              <a:rPr lang="en-US" sz="3400" dirty="0"/>
            </a:br>
            <a:br>
              <a:rPr lang="en-US" sz="3400" dirty="0"/>
            </a:br>
            <a:br>
              <a:rPr lang="en-US" sz="3400" dirty="0"/>
            </a:br>
            <a:br>
              <a:rPr lang="en-US" sz="3400" dirty="0"/>
            </a:br>
            <a:br>
              <a:rPr lang="en-US" sz="3400" dirty="0"/>
            </a:br>
            <a:r>
              <a:rPr lang="en-US" sz="2000" b="0" i="1" dirty="0"/>
              <a:t>Carol Bailey</a:t>
            </a:r>
            <a:br>
              <a:rPr lang="en-US" sz="2000" b="0" i="1" dirty="0"/>
            </a:br>
            <a:r>
              <a:rPr lang="en-US" sz="2000" b="0" i="1" dirty="0"/>
              <a:t>representing the Tourism Committee of </a:t>
            </a:r>
            <a:r>
              <a:rPr lang="en-US" sz="2000" b="0" i="1" dirty="0" err="1"/>
              <a:t>Pissouri</a:t>
            </a:r>
            <a:r>
              <a:rPr lang="en-US" sz="2000" b="0" i="1" dirty="0"/>
              <a:t> Council</a:t>
            </a:r>
          </a:p>
        </p:txBody>
      </p:sp>
      <p:sp>
        <p:nvSpPr>
          <p:cNvPr id="2061" name="Freeform: Shape 2060">
            <a:extLst>
              <a:ext uri="{FF2B5EF4-FFF2-40B4-BE49-F238E27FC236}">
                <a16:creationId xmlns:a16="http://schemas.microsoft.com/office/drawing/2014/main" id="{EFCF1839-0F60-317E-7980-86CB90232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63872" cy="149279"/>
          </a:xfrm>
          <a:custGeom>
            <a:avLst/>
            <a:gdLst>
              <a:gd name="connsiteX0" fmla="*/ 0 w 4063872"/>
              <a:gd name="connsiteY0" fmla="*/ 0 h 149279"/>
              <a:gd name="connsiteX1" fmla="*/ 4063872 w 4063872"/>
              <a:gd name="connsiteY1" fmla="*/ 0 h 149279"/>
              <a:gd name="connsiteX2" fmla="*/ 4063872 w 4063872"/>
              <a:gd name="connsiteY2" fmla="*/ 149279 h 149279"/>
              <a:gd name="connsiteX3" fmla="*/ 0 w 406387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4063872" h="149279">
                <a:moveTo>
                  <a:pt x="0" y="0"/>
                </a:moveTo>
                <a:lnTo>
                  <a:pt x="4063872" y="0"/>
                </a:lnTo>
                <a:lnTo>
                  <a:pt x="406387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8" name="Content Placeholder 37" descr="A flower in the water&#10;&#10;AI-generated content may be incorrect.">
            <a:extLst>
              <a:ext uri="{FF2B5EF4-FFF2-40B4-BE49-F238E27FC236}">
                <a16:creationId xmlns:a16="http://schemas.microsoft.com/office/drawing/2014/main" id="{81C5C46A-695A-8E59-CFA4-5CDCE20B5D7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8060" r="2" b="14982"/>
          <a:stretch>
            <a:fillRect/>
          </a:stretch>
        </p:blipFill>
        <p:spPr>
          <a:xfrm>
            <a:off x="8704428" y="508087"/>
            <a:ext cx="2954173" cy="2841920"/>
          </a:xfrm>
          <a:prstGeom prst="rect">
            <a:avLst/>
          </a:prstGeom>
        </p:spPr>
      </p:pic>
      <p:sp>
        <p:nvSpPr>
          <p:cNvPr id="2063" name="Freeform: Shape 2062">
            <a:extLst>
              <a:ext uri="{FF2B5EF4-FFF2-40B4-BE49-F238E27FC236}">
                <a16:creationId xmlns:a16="http://schemas.microsoft.com/office/drawing/2014/main" id="{6CD1E853-6234-143F-F454-D864D8824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069" y="6300216"/>
            <a:ext cx="4068673" cy="45719"/>
          </a:xfrm>
          <a:custGeom>
            <a:avLst/>
            <a:gdLst>
              <a:gd name="connsiteX0" fmla="*/ 0 w 4068673"/>
              <a:gd name="connsiteY0" fmla="*/ 0 h 45719"/>
              <a:gd name="connsiteX1" fmla="*/ 4068673 w 4068673"/>
              <a:gd name="connsiteY1" fmla="*/ 0 h 45719"/>
              <a:gd name="connsiteX2" fmla="*/ 4068673 w 4068673"/>
              <a:gd name="connsiteY2" fmla="*/ 45719 h 45719"/>
              <a:gd name="connsiteX3" fmla="*/ 0 w 406867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4068673" h="45719">
                <a:moveTo>
                  <a:pt x="0" y="0"/>
                </a:moveTo>
                <a:lnTo>
                  <a:pt x="4068673" y="0"/>
                </a:lnTo>
                <a:lnTo>
                  <a:pt x="4068673"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Island of Cyprus location on a map of ...">
            <a:extLst>
              <a:ext uri="{FF2B5EF4-FFF2-40B4-BE49-F238E27FC236}">
                <a16:creationId xmlns:a16="http://schemas.microsoft.com/office/drawing/2014/main" id="{63B36390-4C37-EE1A-8D48-038A5BD6A2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6" t="1" r="-8376" b="2"/>
          <a:stretch/>
        </p:blipFill>
        <p:spPr bwMode="auto">
          <a:xfrm>
            <a:off x="4781461" y="555961"/>
            <a:ext cx="4068673" cy="274617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group of people on a cliff overlooking the ocean&#10;&#10;AI-generated content may be incorrect.">
            <a:extLst>
              <a:ext uri="{FF2B5EF4-FFF2-40B4-BE49-F238E27FC236}">
                <a16:creationId xmlns:a16="http://schemas.microsoft.com/office/drawing/2014/main" id="{D12FE139-5164-4B01-53F2-1D9EAB9D636D}"/>
              </a:ext>
            </a:extLst>
          </p:cNvPr>
          <p:cNvPicPr>
            <a:picLocks noChangeAspect="1"/>
          </p:cNvPicPr>
          <p:nvPr/>
        </p:nvPicPr>
        <p:blipFill>
          <a:blip r:embed="rId5">
            <a:extLst>
              <a:ext uri="{28A0092B-C50C-407E-A947-70E740481C1C}">
                <a14:useLocalDpi xmlns:a14="http://schemas.microsoft.com/office/drawing/2010/main" val="0"/>
              </a:ext>
            </a:extLst>
          </a:blip>
          <a:srcRect l="27378" r="814" b="-3"/>
          <a:stretch>
            <a:fillRect/>
          </a:stretch>
        </p:blipFill>
        <p:spPr>
          <a:xfrm>
            <a:off x="8704428" y="3599766"/>
            <a:ext cx="2954173" cy="2746171"/>
          </a:xfrm>
          <a:prstGeom prst="rect">
            <a:avLst/>
          </a:prstGeom>
        </p:spPr>
      </p:pic>
      <p:pic>
        <p:nvPicPr>
          <p:cNvPr id="36" name="Content Placeholder 35" descr="A logo with grapes and text&#10;&#10;AI-generated content may be incorrect.">
            <a:extLst>
              <a:ext uri="{FF2B5EF4-FFF2-40B4-BE49-F238E27FC236}">
                <a16:creationId xmlns:a16="http://schemas.microsoft.com/office/drawing/2014/main" id="{E6B79FA4-82F9-F9C5-4A6F-3111BDA87224}"/>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rcRect t="-1" b="-3146"/>
          <a:stretch/>
        </p:blipFill>
        <p:spPr>
          <a:xfrm>
            <a:off x="5338710" y="3449297"/>
            <a:ext cx="2954173" cy="3047107"/>
          </a:xfrm>
          <a:prstGeom prst="rect">
            <a:avLst/>
          </a:prstGeom>
        </p:spPr>
      </p:pic>
    </p:spTree>
    <p:extLst>
      <p:ext uri="{BB962C8B-B14F-4D97-AF65-F5344CB8AC3E}">
        <p14:creationId xmlns:p14="http://schemas.microsoft.com/office/powerpoint/2010/main" val="1963395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B055A3-FC36-E2F8-07A5-C115609E7C12}"/>
            </a:ext>
          </a:extLst>
        </p:cNvPr>
        <p:cNvGrpSpPr/>
        <p:nvPr/>
      </p:nvGrpSpPr>
      <p:grpSpPr>
        <a:xfrm>
          <a:off x="0" y="0"/>
          <a:ext cx="0" cy="0"/>
          <a:chOff x="0" y="0"/>
          <a:chExt cx="0" cy="0"/>
        </a:xfrm>
      </p:grpSpPr>
      <p:sp>
        <p:nvSpPr>
          <p:cNvPr id="2068" name="Freeform: Shape 2067">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70" name="Rectangle 2069">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072" name="Rectangle 2071">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467258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074" name="Rectangle 2073">
            <a:extLst>
              <a:ext uri="{FF2B5EF4-FFF2-40B4-BE49-F238E27FC236}">
                <a16:creationId xmlns:a16="http://schemas.microsoft.com/office/drawing/2014/main" id="{759AF1ED-B4DF-4FC4-0966-1A758E6CA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5582" y="611650"/>
            <a:ext cx="58338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1026" name="Picture 2" descr="A map of europe with blue and white circles&#10;&#10;Description automatically generated">
            <a:extLst>
              <a:ext uri="{FF2B5EF4-FFF2-40B4-BE49-F238E27FC236}">
                <a16:creationId xmlns:a16="http://schemas.microsoft.com/office/drawing/2014/main" id="{0D1DAC6B-9C48-8A23-B3F4-0AB35861F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1" t="16248" r="20989"/>
          <a:stretch/>
        </p:blipFill>
        <p:spPr bwMode="auto">
          <a:xfrm>
            <a:off x="289780" y="1490477"/>
            <a:ext cx="5273092" cy="445669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C3BB06F-3809-C51C-E848-67612B43F1D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33953" y="686268"/>
            <a:ext cx="5833872" cy="5312664"/>
          </a:xfrm>
        </p:spPr>
        <p:txBody>
          <a:bodyPr>
            <a:noAutofit/>
          </a:bodyPr>
          <a:lstStyle/>
          <a:p>
            <a:pPr marL="0" indent="0" fontAlgn="ctr">
              <a:lnSpc>
                <a:spcPct val="100000"/>
              </a:lnSpc>
              <a:spcBef>
                <a:spcPts val="2500"/>
              </a:spcBef>
              <a:buNone/>
            </a:pPr>
            <a:r>
              <a:rPr lang="en-GB" sz="2000" dirty="0"/>
              <a:t>The European Environment Agency (EEA) consistently ranks Cyprus high in its annual bathing water quality assessments, with the vast majority of Cypriot beaches achieving the highest "excellent" rating. In 2024, 99.2% of Cyprus's bathing waters were rated as excellent, leading the EU. </a:t>
            </a:r>
          </a:p>
          <a:p>
            <a:pPr marL="0" indent="0" fontAlgn="ctr">
              <a:lnSpc>
                <a:spcPct val="100000"/>
              </a:lnSpc>
              <a:spcBef>
                <a:spcPts val="2500"/>
              </a:spcBef>
              <a:buNone/>
            </a:pPr>
            <a:r>
              <a:rPr lang="en-GB" sz="2000" dirty="0"/>
              <a:t>This high standard is maintained through regular monitoring of water quality parameters, ensuring the safety and cleanliness of the beaches for both locals and tourists. </a:t>
            </a:r>
          </a:p>
          <a:p>
            <a:pPr marL="0" indent="0" fontAlgn="ctr">
              <a:buNone/>
            </a:pPr>
            <a:r>
              <a:rPr lang="en-GB" sz="2000" dirty="0"/>
              <a:t>The excellent water quality contributes significantly to the island's appeal as a tourist destination, positively impacting the hotel and rental sectors. </a:t>
            </a:r>
          </a:p>
          <a:p>
            <a:pPr marL="0" indent="0" fontAlgn="ctr">
              <a:lnSpc>
                <a:spcPct val="100000"/>
              </a:lnSpc>
              <a:spcBef>
                <a:spcPts val="2500"/>
              </a:spcBef>
              <a:buNone/>
            </a:pPr>
            <a:endParaRPr lang="en-GB" sz="2000" dirty="0"/>
          </a:p>
        </p:txBody>
      </p:sp>
      <p:sp>
        <p:nvSpPr>
          <p:cNvPr id="7" name="Title 1">
            <a:extLst>
              <a:ext uri="{FF2B5EF4-FFF2-40B4-BE49-F238E27FC236}">
                <a16:creationId xmlns:a16="http://schemas.microsoft.com/office/drawing/2014/main" id="{4D07CB59-FCE1-6963-298E-059DB2D2F448}"/>
              </a:ext>
            </a:extLst>
          </p:cNvPr>
          <p:cNvSpPr txBox="1">
            <a:spLocks/>
          </p:cNvSpPr>
          <p:nvPr/>
        </p:nvSpPr>
        <p:spPr>
          <a:xfrm>
            <a:off x="438694" y="658373"/>
            <a:ext cx="5541264" cy="166420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EU Water Quality</a:t>
            </a:r>
            <a:br>
              <a:rPr lang="en-US" dirty="0"/>
            </a:br>
            <a:endParaRPr lang="en-US" sz="3600" dirty="0"/>
          </a:p>
        </p:txBody>
      </p:sp>
      <p:sp>
        <p:nvSpPr>
          <p:cNvPr id="8" name="Oval 7">
            <a:extLst>
              <a:ext uri="{FF2B5EF4-FFF2-40B4-BE49-F238E27FC236}">
                <a16:creationId xmlns:a16="http://schemas.microsoft.com/office/drawing/2014/main" id="{7EA66267-72E3-34BC-B51F-A526060F0E3F}"/>
              </a:ext>
            </a:extLst>
          </p:cNvPr>
          <p:cNvSpPr/>
          <p:nvPr/>
        </p:nvSpPr>
        <p:spPr>
          <a:xfrm>
            <a:off x="2915728" y="1489472"/>
            <a:ext cx="638355" cy="658373"/>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9" name="TextBox 8">
            <a:extLst>
              <a:ext uri="{FF2B5EF4-FFF2-40B4-BE49-F238E27FC236}">
                <a16:creationId xmlns:a16="http://schemas.microsoft.com/office/drawing/2014/main" id="{A24B97B3-51F8-B585-3908-0807D5E18E6E}"/>
              </a:ext>
            </a:extLst>
          </p:cNvPr>
          <p:cNvSpPr txBox="1"/>
          <p:nvPr/>
        </p:nvSpPr>
        <p:spPr>
          <a:xfrm>
            <a:off x="345057" y="6314536"/>
            <a:ext cx="1931683" cy="369332"/>
          </a:xfrm>
          <a:prstGeom prst="rect">
            <a:avLst/>
          </a:prstGeom>
          <a:noFill/>
        </p:spPr>
        <p:txBody>
          <a:bodyPr wrap="none" rtlCol="0">
            <a:spAutoFit/>
          </a:bodyPr>
          <a:lstStyle/>
          <a:p>
            <a:r>
              <a:rPr lang="en-CY" dirty="0">
                <a:hlinkClick r:id="rId4"/>
              </a:rPr>
              <a:t>Ref Land Cy 2025</a:t>
            </a:r>
            <a:endParaRPr lang="en-CY" dirty="0"/>
          </a:p>
        </p:txBody>
      </p:sp>
    </p:spTree>
    <p:extLst>
      <p:ext uri="{BB962C8B-B14F-4D97-AF65-F5344CB8AC3E}">
        <p14:creationId xmlns:p14="http://schemas.microsoft.com/office/powerpoint/2010/main" val="3744458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3367C65-B72C-202E-98A7-9B20F8F2F5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AE558C32-DE71-E6B3-A032-D3EA9CB0F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Content Placeholder 3">
            <a:extLst>
              <a:ext uri="{FF2B5EF4-FFF2-40B4-BE49-F238E27FC236}">
                <a16:creationId xmlns:a16="http://schemas.microsoft.com/office/drawing/2014/main" id="{3DF051C8-7133-0E61-C44D-F27B1F6AAFB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8550" y="641963"/>
            <a:ext cx="6025896" cy="6051347"/>
          </a:xfrm>
        </p:spPr>
        <p:txBody>
          <a:bodyPr>
            <a:noAutofit/>
          </a:bodyPr>
          <a:lstStyle/>
          <a:p>
            <a:pPr marL="0" indent="0">
              <a:lnSpc>
                <a:spcPct val="100000"/>
              </a:lnSpc>
              <a:buNone/>
            </a:pPr>
            <a:r>
              <a:rPr lang="en-US" sz="1700" b="1" dirty="0"/>
              <a:t>Pollution Impact</a:t>
            </a:r>
          </a:p>
          <a:p>
            <a:pPr marL="285750" lvl="1" indent="-285750">
              <a:lnSpc>
                <a:spcPct val="100000"/>
              </a:lnSpc>
              <a:spcBef>
                <a:spcPts val="1000"/>
              </a:spcBef>
            </a:pPr>
            <a:r>
              <a:rPr lang="en-GB" sz="1700" dirty="0"/>
              <a:t>Microplastics are present in Pissouri, Cyprus, and are a subject of research and cleanup efforts. </a:t>
            </a:r>
          </a:p>
          <a:p>
            <a:pPr marL="0" indent="0">
              <a:lnSpc>
                <a:spcPct val="100000"/>
              </a:lnSpc>
              <a:buNone/>
            </a:pPr>
            <a:r>
              <a:rPr lang="en-US" sz="1700" b="1" dirty="0"/>
              <a:t>Overfishing Threat</a:t>
            </a:r>
          </a:p>
          <a:p>
            <a:pPr marL="285750" lvl="1" indent="-285750">
              <a:lnSpc>
                <a:spcPct val="100000"/>
              </a:lnSpc>
              <a:spcBef>
                <a:spcPts val="1000"/>
              </a:spcBef>
            </a:pPr>
            <a:r>
              <a:rPr lang="en-GB" sz="1700" dirty="0"/>
              <a:t>Overfishing poses a significant threat to marine life and ecosystems in and around Pissouri, Cyprus. This includes the potential for fish stock depletion, impacts on vulnerable species, and potential harm to the local fishing industry. </a:t>
            </a:r>
            <a:endParaRPr lang="en-GB" sz="1700" b="1" dirty="0"/>
          </a:p>
          <a:p>
            <a:pPr marL="0" lvl="1" indent="0">
              <a:lnSpc>
                <a:spcPct val="100000"/>
              </a:lnSpc>
              <a:spcBef>
                <a:spcPts val="1000"/>
              </a:spcBef>
              <a:buNone/>
            </a:pPr>
            <a:r>
              <a:rPr lang="en-US" sz="1700" b="1" dirty="0"/>
              <a:t>Light Pollution</a:t>
            </a:r>
          </a:p>
          <a:p>
            <a:pPr marL="285750" lvl="1" indent="-285750">
              <a:lnSpc>
                <a:spcPct val="100000"/>
              </a:lnSpc>
              <a:spcBef>
                <a:spcPts val="1000"/>
              </a:spcBef>
            </a:pPr>
            <a:r>
              <a:rPr lang="en-US" sz="1700" dirty="0"/>
              <a:t>Development in Agricultural areas and close to the coastline has produced a negative effect on clear skies, Astro tourism and night life animals’ behavior.</a:t>
            </a:r>
          </a:p>
          <a:p>
            <a:pPr marL="0" lvl="1" indent="0">
              <a:lnSpc>
                <a:spcPct val="100000"/>
              </a:lnSpc>
              <a:spcBef>
                <a:spcPts val="1000"/>
              </a:spcBef>
              <a:buNone/>
            </a:pPr>
            <a:r>
              <a:rPr lang="en-US" sz="1700" b="1" dirty="0"/>
              <a:t>Climate Change Effects</a:t>
            </a:r>
          </a:p>
          <a:p>
            <a:pPr marL="285750" lvl="1" indent="-285750">
              <a:lnSpc>
                <a:spcPct val="100000"/>
              </a:lnSpc>
              <a:spcBef>
                <a:spcPts val="1000"/>
              </a:spcBef>
            </a:pPr>
            <a:r>
              <a:rPr lang="en-US" sz="1700" dirty="0"/>
              <a:t>Beach Erosion</a:t>
            </a:r>
          </a:p>
        </p:txBody>
      </p:sp>
      <p:sp>
        <p:nvSpPr>
          <p:cNvPr id="6" name="Content Placeholder 5">
            <a:extLst>
              <a:ext uri="{FF2B5EF4-FFF2-40B4-BE49-F238E27FC236}">
                <a16:creationId xmlns:a16="http://schemas.microsoft.com/office/drawing/2014/main" id="{97F57A18-FCAA-09C1-E6A0-66271F9E5340}"/>
              </a:ext>
            </a:extLst>
          </p:cNvPr>
          <p:cNvSpPr>
            <a:spLocks noGrp="1"/>
          </p:cNvSpPr>
          <p:nvPr>
            <p:ph sz="half" idx="1"/>
          </p:nvPr>
        </p:nvSpPr>
        <p:spPr/>
        <p:txBody>
          <a:bodyPr>
            <a:normAutofit/>
          </a:bodyPr>
          <a:lstStyle/>
          <a:p>
            <a:endParaRPr lang="en-US"/>
          </a:p>
        </p:txBody>
      </p:sp>
      <p:pic>
        <p:nvPicPr>
          <p:cNvPr id="7" name="Picture 6">
            <a:extLst>
              <a:ext uri="{FF2B5EF4-FFF2-40B4-BE49-F238E27FC236}">
                <a16:creationId xmlns:a16="http://schemas.microsoft.com/office/drawing/2014/main" id="{FF5BC769-6480-8AAD-F0A7-08462A7C8E4E}"/>
              </a:ext>
            </a:extLst>
          </p:cNvPr>
          <p:cNvPicPr>
            <a:picLocks noChangeAspect="1"/>
          </p:cNvPicPr>
          <p:nvPr/>
        </p:nvPicPr>
        <p:blipFill>
          <a:blip r:embed="rId3"/>
          <a:stretch>
            <a:fillRect/>
          </a:stretch>
        </p:blipFill>
        <p:spPr>
          <a:xfrm>
            <a:off x="552994" y="2066549"/>
            <a:ext cx="5312664" cy="4017896"/>
          </a:xfrm>
          <a:prstGeom prst="rect">
            <a:avLst/>
          </a:prstGeom>
        </p:spPr>
      </p:pic>
      <p:sp>
        <p:nvSpPr>
          <p:cNvPr id="3" name="Title 1">
            <a:extLst>
              <a:ext uri="{FF2B5EF4-FFF2-40B4-BE49-F238E27FC236}">
                <a16:creationId xmlns:a16="http://schemas.microsoft.com/office/drawing/2014/main" id="{99257382-CAFA-9D2A-0185-4286563B85F6}"/>
              </a:ext>
            </a:extLst>
          </p:cNvPr>
          <p:cNvSpPr txBox="1">
            <a:spLocks/>
          </p:cNvSpPr>
          <p:nvPr/>
        </p:nvSpPr>
        <p:spPr>
          <a:xfrm>
            <a:off x="438694" y="658373"/>
            <a:ext cx="5541264" cy="1664208"/>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Challenges faced by Coastal &amp; Marine Environments</a:t>
            </a:r>
            <a:endParaRPr lang="en-US" sz="3600" dirty="0"/>
          </a:p>
        </p:txBody>
      </p:sp>
    </p:spTree>
    <p:extLst>
      <p:ext uri="{BB962C8B-B14F-4D97-AF65-F5344CB8AC3E}">
        <p14:creationId xmlns:p14="http://schemas.microsoft.com/office/powerpoint/2010/main" val="3411619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F6D0E-8FDA-54B7-7E99-3880C841E91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424AD21-53C2-3C4B-4310-953AF032AD11}"/>
              </a:ext>
            </a:extLst>
          </p:cNvPr>
          <p:cNvPicPr>
            <a:picLocks noChangeAspect="1"/>
          </p:cNvPicPr>
          <p:nvPr/>
        </p:nvPicPr>
        <p:blipFill>
          <a:blip r:embed="rId3">
            <a:alphaModFix amt="40000"/>
          </a:blip>
          <a:srcRect/>
          <a:stretch>
            <a:fillRect/>
          </a:stretch>
        </p:blipFill>
        <p:spPr>
          <a:xfrm>
            <a:off x="-2" y="-2"/>
            <a:ext cx="12192001" cy="6858001"/>
          </a:xfrm>
          <a:prstGeom prst="rect">
            <a:avLst/>
          </a:prstGeom>
        </p:spPr>
      </p:pic>
      <p:sp>
        <p:nvSpPr>
          <p:cNvPr id="2" name="Title 1">
            <a:extLst>
              <a:ext uri="{FF2B5EF4-FFF2-40B4-BE49-F238E27FC236}">
                <a16:creationId xmlns:a16="http://schemas.microsoft.com/office/drawing/2014/main" id="{9CC6B5DF-AF8E-BC21-49EE-D873DF00D019}"/>
              </a:ext>
            </a:extLst>
          </p:cNvPr>
          <p:cNvSpPr>
            <a:spLocks noGrp="1"/>
          </p:cNvSpPr>
          <p:nvPr>
            <p:ph type="ctrTitle"/>
          </p:nvPr>
        </p:nvSpPr>
        <p:spPr>
          <a:xfrm>
            <a:off x="517870" y="978407"/>
            <a:ext cx="5021182" cy="3290107"/>
          </a:xfrm>
        </p:spPr>
        <p:txBody>
          <a:bodyPr anchor="t">
            <a:normAutofit/>
          </a:bodyPr>
          <a:lstStyle/>
          <a:p>
            <a:pPr>
              <a:lnSpc>
                <a:spcPct val="90000"/>
              </a:lnSpc>
            </a:pPr>
            <a:r>
              <a:rPr lang="en-US" sz="4400" dirty="0"/>
              <a:t>Key Sustainability Actions for Resource Conservation</a:t>
            </a:r>
            <a:endParaRPr lang="en-US" sz="4200" dirty="0">
              <a:solidFill>
                <a:srgbClr val="FFFFFF"/>
              </a:solidFill>
            </a:endParaRPr>
          </a:p>
        </p:txBody>
      </p:sp>
    </p:spTree>
    <p:extLst>
      <p:ext uri="{BB962C8B-B14F-4D97-AF65-F5344CB8AC3E}">
        <p14:creationId xmlns:p14="http://schemas.microsoft.com/office/powerpoint/2010/main" val="340208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695249-721C-ABD2-AF5F-EBFC014C6595}"/>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0CAA8045-22BB-8D5E-DDCE-B87946616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7D5D31F6-BC7B-89A1-F62F-02F9AA6C6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4152F73-4051-E7CE-62B8-4A9F09347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7D19A0F4-3E88-A705-3E45-DACC1289E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8" name="Title 1">
            <a:extLst>
              <a:ext uri="{FF2B5EF4-FFF2-40B4-BE49-F238E27FC236}">
                <a16:creationId xmlns:a16="http://schemas.microsoft.com/office/drawing/2014/main" id="{2721BBBD-AE4F-27EA-BCD1-0C7B9812F21D}"/>
              </a:ext>
            </a:extLst>
          </p:cNvPr>
          <p:cNvSpPr txBox="1">
            <a:spLocks/>
          </p:cNvSpPr>
          <p:nvPr/>
        </p:nvSpPr>
        <p:spPr>
          <a:xfrm>
            <a:off x="438694" y="658373"/>
            <a:ext cx="5541264" cy="166420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Beach Clean Ups</a:t>
            </a:r>
            <a:endParaRPr lang="en-US" sz="3600" dirty="0"/>
          </a:p>
        </p:txBody>
      </p:sp>
      <p:pic>
        <p:nvPicPr>
          <p:cNvPr id="9" name="Picture 6">
            <a:extLst>
              <a:ext uri="{FF2B5EF4-FFF2-40B4-BE49-F238E27FC236}">
                <a16:creationId xmlns:a16="http://schemas.microsoft.com/office/drawing/2014/main" id="{785B7AE0-5DB2-C223-370F-19B415625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9650" y="3028663"/>
            <a:ext cx="4290250" cy="3217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EE51997-9144-1D0B-2B49-84C2DCF1987C}"/>
              </a:ext>
            </a:extLst>
          </p:cNvPr>
          <p:cNvPicPr>
            <a:picLocks noChangeAspect="1"/>
          </p:cNvPicPr>
          <p:nvPr/>
        </p:nvPicPr>
        <p:blipFill>
          <a:blip r:embed="rId4"/>
          <a:srcRect l="14355" t="1592" r="10023"/>
          <a:stretch/>
        </p:blipFill>
        <p:spPr>
          <a:xfrm>
            <a:off x="983412" y="1385512"/>
            <a:ext cx="3778369" cy="4916884"/>
          </a:xfrm>
          <a:prstGeom prst="rect">
            <a:avLst/>
          </a:prstGeom>
        </p:spPr>
      </p:pic>
      <p:sp>
        <p:nvSpPr>
          <p:cNvPr id="2" name="TextBox 1">
            <a:extLst>
              <a:ext uri="{FF2B5EF4-FFF2-40B4-BE49-F238E27FC236}">
                <a16:creationId xmlns:a16="http://schemas.microsoft.com/office/drawing/2014/main" id="{81F0D461-D4C5-BCF4-4E03-45F40BFCE9DC}"/>
              </a:ext>
            </a:extLst>
          </p:cNvPr>
          <p:cNvSpPr txBox="1"/>
          <p:nvPr/>
        </p:nvSpPr>
        <p:spPr>
          <a:xfrm>
            <a:off x="6090386" y="760929"/>
            <a:ext cx="4945211" cy="2436564"/>
          </a:xfrm>
          <a:prstGeom prst="rect">
            <a:avLst/>
          </a:prstGeom>
          <a:noFill/>
        </p:spPr>
        <p:txBody>
          <a:bodyPr wrap="square" rtlCol="0">
            <a:spAutoFit/>
          </a:bodyPr>
          <a:lstStyle/>
          <a:p>
            <a:pPr marL="285750" lvl="1" indent="-285750">
              <a:lnSpc>
                <a:spcPct val="100000"/>
              </a:lnSpc>
              <a:spcBef>
                <a:spcPts val="1000"/>
              </a:spcBef>
              <a:buFont typeface="Arial" panose="020B0604020202020204" pitchFamily="34" charset="0"/>
              <a:buChar char="•"/>
            </a:pPr>
            <a:r>
              <a:rPr lang="en-GB" sz="1800" dirty="0"/>
              <a:t>NGO AKTI is conducting a study to assess microplastic pollution on Cypriot beaches, including those in </a:t>
            </a:r>
            <a:r>
              <a:rPr lang="en-GB" sz="1800" dirty="0" err="1"/>
              <a:t>Pissouri</a:t>
            </a:r>
            <a:r>
              <a:rPr lang="en-GB" sz="1800" dirty="0"/>
              <a:t>. </a:t>
            </a:r>
          </a:p>
          <a:p>
            <a:pPr marL="285750" lvl="1" indent="-285750">
              <a:lnSpc>
                <a:spcPct val="100000"/>
              </a:lnSpc>
              <a:spcBef>
                <a:spcPts val="1000"/>
              </a:spcBef>
              <a:buFont typeface="Arial" panose="020B0604020202020204" pitchFamily="34" charset="0"/>
              <a:buChar char="•"/>
            </a:pPr>
            <a:r>
              <a:rPr lang="en-GB" sz="1800" dirty="0" err="1"/>
              <a:t>Hylatio</a:t>
            </a:r>
            <a:r>
              <a:rPr lang="en-GB" sz="1800" dirty="0"/>
              <a:t> Tourist Village and NGO </a:t>
            </a:r>
            <a:r>
              <a:rPr lang="en-GB" sz="1800" dirty="0" err="1"/>
              <a:t>Acpelia</a:t>
            </a:r>
            <a:r>
              <a:rPr lang="en-GB" sz="1800" dirty="0"/>
              <a:t> have partnered with the </a:t>
            </a:r>
            <a:r>
              <a:rPr lang="en-GB" sz="1800" dirty="0" err="1"/>
              <a:t>reBLUE</a:t>
            </a:r>
            <a:r>
              <a:rPr lang="en-GB" sz="1800" dirty="0"/>
              <a:t> initiative to address microplastic pollution through beach cleanups and data uploading. </a:t>
            </a:r>
          </a:p>
          <a:p>
            <a:pPr marL="285750" indent="-285750">
              <a:buFont typeface="Arial" panose="020B0604020202020204" pitchFamily="34" charset="0"/>
              <a:buChar char="•"/>
            </a:pPr>
            <a:endParaRPr lang="en-CY" dirty="0"/>
          </a:p>
        </p:txBody>
      </p:sp>
    </p:spTree>
    <p:extLst>
      <p:ext uri="{BB962C8B-B14F-4D97-AF65-F5344CB8AC3E}">
        <p14:creationId xmlns:p14="http://schemas.microsoft.com/office/powerpoint/2010/main" val="54689854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272B30-95CD-BADB-F036-FD1343B65DAE}"/>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3AFC72F6-C1FB-143B-11F7-A2CBEDB17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AB15759D-F5D5-0DDF-0F39-315D4D13F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54C671A-A6E6-19D6-3883-8FE7BBAE5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901AE157-0C2E-E93C-90E1-63C167CA7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8" name="Title 1">
            <a:extLst>
              <a:ext uri="{FF2B5EF4-FFF2-40B4-BE49-F238E27FC236}">
                <a16:creationId xmlns:a16="http://schemas.microsoft.com/office/drawing/2014/main" id="{C858C34B-8760-3A08-9C13-5C820B9A223B}"/>
              </a:ext>
            </a:extLst>
          </p:cNvPr>
          <p:cNvSpPr txBox="1">
            <a:spLocks/>
          </p:cNvSpPr>
          <p:nvPr/>
        </p:nvSpPr>
        <p:spPr>
          <a:xfrm>
            <a:off x="438694" y="658373"/>
            <a:ext cx="5541264" cy="166420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Eco-Friendly Beach Infrastructure</a:t>
            </a:r>
            <a:endParaRPr lang="en-US" sz="3600" dirty="0"/>
          </a:p>
        </p:txBody>
      </p:sp>
      <p:sp>
        <p:nvSpPr>
          <p:cNvPr id="3" name="Content Placeholder 3">
            <a:extLst>
              <a:ext uri="{FF2B5EF4-FFF2-40B4-BE49-F238E27FC236}">
                <a16:creationId xmlns:a16="http://schemas.microsoft.com/office/drawing/2014/main" id="{6BDA3D9C-E546-E541-C3D4-EB721EE0717D}"/>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4476" y="683029"/>
            <a:ext cx="5658830" cy="3767328"/>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US" b="1" dirty="0"/>
              <a:t>Minimizing Environmental Footprint</a:t>
            </a:r>
          </a:p>
          <a:p>
            <a:pPr marL="285750" lvl="1" indent="-285750"/>
            <a:r>
              <a:rPr lang="en-US" sz="1800" dirty="0"/>
              <a:t>Eco-friendly infrastructure uses sustainable materials and methods to reduce impact on coastal ecosystems. Recycling program Door to door collection. Minimizing one use plastic containers and giving to business incentives for recycling.</a:t>
            </a:r>
          </a:p>
          <a:p>
            <a:pPr marL="0" indent="0">
              <a:spcBef>
                <a:spcPts val="2500"/>
              </a:spcBef>
              <a:buFont typeface="Arial" panose="020B0604020202020204" pitchFamily="34" charset="0"/>
              <a:buNone/>
            </a:pPr>
            <a:r>
              <a:rPr lang="en-US" b="1" dirty="0"/>
              <a:t>Supporting Natural Processes</a:t>
            </a:r>
          </a:p>
          <a:p>
            <a:pPr marL="285750" lvl="1" indent="-285750"/>
            <a:r>
              <a:rPr lang="en-US" sz="1800" dirty="0"/>
              <a:t>Designs that support natural coastal processes help preserve biodiversity and maintain ecosystem balance. Cyprus Breakfast initiative and Taste of Cyprus menus.</a:t>
            </a:r>
          </a:p>
          <a:p>
            <a:pPr marL="0" indent="0">
              <a:spcBef>
                <a:spcPts val="2500"/>
              </a:spcBef>
              <a:buFont typeface="Arial" panose="020B0604020202020204" pitchFamily="34" charset="0"/>
              <a:buNone/>
            </a:pPr>
            <a:r>
              <a:rPr lang="en-US" b="1" dirty="0"/>
              <a:t>Enhancing Visitor Experience</a:t>
            </a:r>
          </a:p>
          <a:p>
            <a:pPr marL="285750" lvl="1" indent="-285750"/>
            <a:r>
              <a:rPr lang="en-US" sz="1800" dirty="0"/>
              <a:t>Eco-friendly designs provide comfortable visitor amenities while preserving the natural beauty of the beach.</a:t>
            </a:r>
          </a:p>
        </p:txBody>
      </p:sp>
      <p:pic>
        <p:nvPicPr>
          <p:cNvPr id="4" name="Picture 2" descr="Pissouri Beach">
            <a:extLst>
              <a:ext uri="{FF2B5EF4-FFF2-40B4-BE49-F238E27FC236}">
                <a16:creationId xmlns:a16="http://schemas.microsoft.com/office/drawing/2014/main" id="{F82A9048-D578-B755-2DFA-2CF43DA8A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08" y="2141640"/>
            <a:ext cx="5205895" cy="342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137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40D4B5-AFE8-F36E-EDD5-AF00DDF2CA9E}"/>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466716FB-10E0-1F14-7332-9E9B9268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232DA01F-5078-F111-0496-16F1ABC71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D201890-890C-8993-360E-0E3CC9F13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8A2EE0B6-B8DE-52E6-EF30-DABF5E1AC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8" name="Title 1">
            <a:extLst>
              <a:ext uri="{FF2B5EF4-FFF2-40B4-BE49-F238E27FC236}">
                <a16:creationId xmlns:a16="http://schemas.microsoft.com/office/drawing/2014/main" id="{EAFD5213-BE14-FCB3-31A7-1F7F7413B32F}"/>
              </a:ext>
            </a:extLst>
          </p:cNvPr>
          <p:cNvSpPr txBox="1">
            <a:spLocks/>
          </p:cNvSpPr>
          <p:nvPr/>
        </p:nvSpPr>
        <p:spPr>
          <a:xfrm>
            <a:off x="438694" y="658373"/>
            <a:ext cx="5541264" cy="166420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err="1"/>
              <a:t>Pissouri</a:t>
            </a:r>
            <a:r>
              <a:rPr lang="en-US" dirty="0"/>
              <a:t> Turtle Watch</a:t>
            </a:r>
            <a:endParaRPr lang="en-US" sz="3600" dirty="0"/>
          </a:p>
        </p:txBody>
      </p:sp>
      <p:sp>
        <p:nvSpPr>
          <p:cNvPr id="5" name="Content Placeholder 3">
            <a:extLst>
              <a:ext uri="{FF2B5EF4-FFF2-40B4-BE49-F238E27FC236}">
                <a16:creationId xmlns:a16="http://schemas.microsoft.com/office/drawing/2014/main" id="{83F19D30-7D87-E7E2-C21A-C3F0F24F58C5}"/>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59131" y="770491"/>
            <a:ext cx="5611952" cy="2816352"/>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Turtles hatch on </a:t>
            </a:r>
            <a:r>
              <a:rPr lang="en-GB" sz="2000" dirty="0" err="1"/>
              <a:t>Pissouri</a:t>
            </a:r>
            <a:r>
              <a:rPr lang="en-GB" sz="2000" dirty="0"/>
              <a:t> Beach every year, they lay their eggs in nests normally from the first week in June, with hatching from the middle of August onwards. </a:t>
            </a:r>
          </a:p>
          <a:p>
            <a:r>
              <a:rPr lang="en-GB" sz="2000" dirty="0"/>
              <a:t>Turtles in Cyprus are protected under law, and the volunteers from </a:t>
            </a:r>
            <a:r>
              <a:rPr lang="en-GB" sz="2000" dirty="0" err="1"/>
              <a:t>Pissouri</a:t>
            </a:r>
            <a:r>
              <a:rPr lang="en-GB" sz="2000" dirty="0"/>
              <a:t> </a:t>
            </a:r>
            <a:r>
              <a:rPr lang="en-GB" sz="2000" dirty="0" err="1"/>
              <a:t>Turtlewatch</a:t>
            </a:r>
            <a:r>
              <a:rPr lang="en-GB" sz="2000" dirty="0"/>
              <a:t> patrol the beaches in June trying to identify and mark the nests so that they can be monitored and protected.</a:t>
            </a:r>
          </a:p>
          <a:p>
            <a:r>
              <a:rPr lang="en-GB" sz="2000" dirty="0"/>
              <a:t>A 24-hour hotline is now available for those who find injured, sick, or dead sea turtles, the Oceanic Institute of the University of Cyprus has announced. </a:t>
            </a:r>
          </a:p>
        </p:txBody>
      </p:sp>
      <p:pic>
        <p:nvPicPr>
          <p:cNvPr id="6" name="Picture 4" descr="A close-up of a tire tracks&#10;&#10;AI-generated content may be incorrect.">
            <a:extLst>
              <a:ext uri="{FF2B5EF4-FFF2-40B4-BE49-F238E27FC236}">
                <a16:creationId xmlns:a16="http://schemas.microsoft.com/office/drawing/2014/main" id="{6EE04744-F975-B973-4A4F-B6A57DD60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31" r="2756"/>
          <a:stretch>
            <a:fillRect/>
          </a:stretch>
        </p:blipFill>
        <p:spPr bwMode="auto">
          <a:xfrm>
            <a:off x="517867" y="2223036"/>
            <a:ext cx="5057883" cy="360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81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772D15-7F10-D586-98BD-658398664E93}"/>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74148E05-FEDF-B387-417C-1E7629187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DE0C8E0D-9C0A-FDE2-BC87-A21E49244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2923845-9900-6DFE-444A-49D4B40F5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4BAE3557-8A82-39DB-8C36-923A2863F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8" name="Title 1">
            <a:extLst>
              <a:ext uri="{FF2B5EF4-FFF2-40B4-BE49-F238E27FC236}">
                <a16:creationId xmlns:a16="http://schemas.microsoft.com/office/drawing/2014/main" id="{A9924BED-CC04-1F24-63E6-9D17A552070A}"/>
              </a:ext>
            </a:extLst>
          </p:cNvPr>
          <p:cNvSpPr txBox="1">
            <a:spLocks/>
          </p:cNvSpPr>
          <p:nvPr/>
        </p:nvSpPr>
        <p:spPr>
          <a:xfrm>
            <a:off x="438694" y="658373"/>
            <a:ext cx="5541264" cy="166420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Recycling Programs</a:t>
            </a:r>
            <a:endParaRPr lang="en-US" sz="3600" dirty="0"/>
          </a:p>
        </p:txBody>
      </p:sp>
      <p:sp>
        <p:nvSpPr>
          <p:cNvPr id="11" name="Content Placeholder 3">
            <a:extLst>
              <a:ext uri="{FF2B5EF4-FFF2-40B4-BE49-F238E27FC236}">
                <a16:creationId xmlns:a16="http://schemas.microsoft.com/office/drawing/2014/main" id="{570BAAF7-072A-8468-0930-8304BB7BBDAF}"/>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4476" y="831838"/>
            <a:ext cx="5658830" cy="3767328"/>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GB" sz="2000" dirty="0" err="1"/>
              <a:t>Pissouri</a:t>
            </a:r>
            <a:r>
              <a:rPr lang="en-GB" sz="2000" dirty="0"/>
              <a:t> Council is </a:t>
            </a:r>
          </a:p>
          <a:p>
            <a:pPr>
              <a:spcBef>
                <a:spcPts val="2500"/>
              </a:spcBef>
            </a:pPr>
            <a:r>
              <a:rPr lang="en-GB" sz="2000" dirty="0"/>
              <a:t>running a recycling program in Cooperation with Green-Dot. Door to door collection once per week</a:t>
            </a:r>
          </a:p>
          <a:p>
            <a:pPr>
              <a:spcBef>
                <a:spcPts val="2500"/>
              </a:spcBef>
            </a:pPr>
            <a:r>
              <a:rPr lang="en-GB" sz="2000" dirty="0"/>
              <a:t>encouraging local business to recycle by subsidising 20% of the annual garbage collection tax for businesses that prove recycling schemes.</a:t>
            </a:r>
            <a:endParaRPr lang="en-US" sz="2000" dirty="0">
              <a:hlinkClick r:id="rId3"/>
            </a:endParaRPr>
          </a:p>
          <a:p>
            <a:pPr marL="0" indent="0">
              <a:spcBef>
                <a:spcPts val="2500"/>
              </a:spcBef>
              <a:buFont typeface="Arial" panose="020B0604020202020204" pitchFamily="34" charset="0"/>
              <a:buNone/>
            </a:pPr>
            <a:endParaRPr lang="en-GB" sz="2000" dirty="0"/>
          </a:p>
        </p:txBody>
      </p:sp>
      <p:pic>
        <p:nvPicPr>
          <p:cNvPr id="13" name="Picture 2" descr="Green Pissouri- Sustainable development - Tourist Guide - Pissouri, Cyprus">
            <a:extLst>
              <a:ext uri="{FF2B5EF4-FFF2-40B4-BE49-F238E27FC236}">
                <a16:creationId xmlns:a16="http://schemas.microsoft.com/office/drawing/2014/main" id="{5CAAABFD-4D06-8C9D-0B67-FEE0E2B3B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77" y="1464936"/>
            <a:ext cx="3812593" cy="5393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619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393D13-5F91-4FCA-7370-823EE581E7C9}"/>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A2C50EBF-A5FF-AFD2-D34F-D905EBB8E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1B31114C-7171-CFF4-22F1-3C5077711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135A14F-44D0-D67A-B88E-C0BD5304C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EFF0C898-9BEB-9464-C281-E55140171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8" name="Title 1">
            <a:extLst>
              <a:ext uri="{FF2B5EF4-FFF2-40B4-BE49-F238E27FC236}">
                <a16:creationId xmlns:a16="http://schemas.microsoft.com/office/drawing/2014/main" id="{18B468AE-2E44-7684-9590-46C8377016DF}"/>
              </a:ext>
            </a:extLst>
          </p:cNvPr>
          <p:cNvSpPr txBox="1">
            <a:spLocks/>
          </p:cNvSpPr>
          <p:nvPr/>
        </p:nvSpPr>
        <p:spPr>
          <a:xfrm>
            <a:off x="438694" y="658373"/>
            <a:ext cx="5541264" cy="166420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Wastewater Reuse Systems</a:t>
            </a:r>
            <a:endParaRPr lang="en-US" sz="3600" dirty="0"/>
          </a:p>
        </p:txBody>
      </p:sp>
      <p:pic>
        <p:nvPicPr>
          <p:cNvPr id="3" name="Content Placeholder 4" descr="Potable Water sign on a large pipe leading to a water tank.">
            <a:extLst>
              <a:ext uri="{FF2B5EF4-FFF2-40B4-BE49-F238E27FC236}">
                <a16:creationId xmlns:a16="http://schemas.microsoft.com/office/drawing/2014/main" id="{D2A9D073-9462-7CF6-615A-34F9466B63C1}"/>
              </a:ext>
            </a:extLst>
          </p:cNvPr>
          <p:cNvPicPr>
            <a:picLocks noGrp="1" noChangeAspect="1"/>
          </p:cNvPicPr>
          <p:nvPr>
            <p:ph sz="half" idx="1"/>
          </p:nvPr>
        </p:nvPicPr>
        <p:blipFill>
          <a:blip r:embed="rId3"/>
          <a:srcRect l="13562" r="38166" b="1"/>
          <a:stretch>
            <a:fillRect/>
          </a:stretch>
        </p:blipFill>
        <p:spPr>
          <a:xfrm>
            <a:off x="517867" y="2081910"/>
            <a:ext cx="5020056" cy="4436944"/>
          </a:xfrm>
          <a:prstGeom prst="rect">
            <a:avLst/>
          </a:prstGeom>
        </p:spPr>
      </p:pic>
      <p:sp>
        <p:nvSpPr>
          <p:cNvPr id="4" name="Content Placeholder 3">
            <a:extLst>
              <a:ext uri="{FF2B5EF4-FFF2-40B4-BE49-F238E27FC236}">
                <a16:creationId xmlns:a16="http://schemas.microsoft.com/office/drawing/2014/main" id="{BDD6572F-CF5A-3430-6992-B0211AC93A1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4476" y="815536"/>
            <a:ext cx="5576607" cy="5996739"/>
          </a:xfrm>
        </p:spPr>
        <p:txBody>
          <a:bodyPr>
            <a:noAutofit/>
          </a:bodyPr>
          <a:lstStyle/>
          <a:p>
            <a:pPr marL="0" indent="0">
              <a:lnSpc>
                <a:spcPct val="100000"/>
              </a:lnSpc>
              <a:buNone/>
            </a:pPr>
            <a:r>
              <a:rPr lang="en-GB" sz="2000" dirty="0"/>
              <a:t>Cyprus has a high rate of treated wastewater reuse, primarily for irrigation, and the government is actively involved in the construction, operation, and maintenance of tertiary treatment plants.  </a:t>
            </a:r>
          </a:p>
          <a:p>
            <a:pPr marL="0" indent="0">
              <a:lnSpc>
                <a:spcPct val="100000"/>
              </a:lnSpc>
              <a:buNone/>
            </a:pPr>
            <a:r>
              <a:rPr lang="en-GB" sz="2000" dirty="0"/>
              <a:t>Implementing wastewater reuse systems in </a:t>
            </a:r>
            <a:r>
              <a:rPr lang="en-GB" sz="2000" dirty="0" err="1"/>
              <a:t>Pissouri</a:t>
            </a:r>
            <a:r>
              <a:rPr lang="en-GB" sz="2000" dirty="0"/>
              <a:t> involves several key steps: </a:t>
            </a:r>
          </a:p>
          <a:p>
            <a:pPr>
              <a:lnSpc>
                <a:spcPct val="100000"/>
              </a:lnSpc>
            </a:pPr>
            <a:r>
              <a:rPr lang="en-GB" sz="2000" dirty="0"/>
              <a:t>upgrading existing wastewater treatment plants (WWTPs) to tertiary treatment</a:t>
            </a:r>
          </a:p>
          <a:p>
            <a:pPr>
              <a:lnSpc>
                <a:spcPct val="100000"/>
              </a:lnSpc>
            </a:pPr>
            <a:r>
              <a:rPr lang="en-GB" sz="2000" dirty="0"/>
              <a:t> establishing infrastructure for water storage and distribution, and implementing strict regulations for water reuse practices. </a:t>
            </a:r>
          </a:p>
          <a:p>
            <a:r>
              <a:rPr lang="en-GB" sz="2000" dirty="0"/>
              <a:t>Columbia Luxury Resort: “</a:t>
            </a:r>
            <a:r>
              <a:rPr lang="en-GB" sz="2000" i="1" dirty="0"/>
              <a:t>every drop of wastewater we produce is recycled and used in our gardens or supplied to local farmers</a:t>
            </a:r>
            <a:r>
              <a:rPr lang="en-GB" sz="2000" dirty="0"/>
              <a:t>”</a:t>
            </a:r>
          </a:p>
        </p:txBody>
      </p:sp>
    </p:spTree>
    <p:extLst>
      <p:ext uri="{BB962C8B-B14F-4D97-AF65-F5344CB8AC3E}">
        <p14:creationId xmlns:p14="http://schemas.microsoft.com/office/powerpoint/2010/main" val="3049110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737B6A-2493-66D5-214F-517A783473E9}"/>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1DDDCEC7-4AFA-BBB2-24EB-E1817513D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F9CE266F-B5E4-4B8E-C6A6-42AD7C29E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3636AAC-A3BA-DF67-1F62-9902EF417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02C6C400-9099-5118-CCE3-073A69A8A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8" name="Title 1">
            <a:extLst>
              <a:ext uri="{FF2B5EF4-FFF2-40B4-BE49-F238E27FC236}">
                <a16:creationId xmlns:a16="http://schemas.microsoft.com/office/drawing/2014/main" id="{CDE0761D-7EA2-41A6-3140-91BC82E260B5}"/>
              </a:ext>
            </a:extLst>
          </p:cNvPr>
          <p:cNvSpPr txBox="1">
            <a:spLocks/>
          </p:cNvSpPr>
          <p:nvPr/>
        </p:nvSpPr>
        <p:spPr>
          <a:xfrm>
            <a:off x="438694" y="658373"/>
            <a:ext cx="5541264" cy="166420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Climate Change</a:t>
            </a:r>
            <a:endParaRPr lang="en-US" sz="3600" dirty="0"/>
          </a:p>
        </p:txBody>
      </p:sp>
      <p:sp>
        <p:nvSpPr>
          <p:cNvPr id="4" name="Content Placeholder 3">
            <a:extLst>
              <a:ext uri="{FF2B5EF4-FFF2-40B4-BE49-F238E27FC236}">
                <a16:creationId xmlns:a16="http://schemas.microsoft.com/office/drawing/2014/main" id="{783DAC88-0B1D-F580-3002-ABB8676312B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07338" y="722545"/>
            <a:ext cx="5504688" cy="4653467"/>
          </a:xfrm>
        </p:spPr>
        <p:txBody>
          <a:bodyPr>
            <a:noAutofit/>
          </a:bodyPr>
          <a:lstStyle/>
          <a:p>
            <a:pPr marL="0" indent="0">
              <a:buNone/>
            </a:pPr>
            <a:r>
              <a:rPr lang="en-US" sz="2000" dirty="0"/>
              <a:t>Evidenced through temperature increase, lack of rain, water shortages, fires, coastal erosion.</a:t>
            </a:r>
          </a:p>
          <a:p>
            <a:pPr marL="0" indent="0">
              <a:buNone/>
            </a:pPr>
            <a:r>
              <a:rPr lang="en-US" sz="2000" dirty="0" err="1"/>
              <a:t>Pissouri</a:t>
            </a:r>
            <a:r>
              <a:rPr lang="en-US" sz="2000" dirty="0"/>
              <a:t> is </a:t>
            </a:r>
          </a:p>
          <a:p>
            <a:r>
              <a:rPr lang="en-US" sz="2000" dirty="0"/>
              <a:t>mitigating coastal erosion through provision of beach </a:t>
            </a:r>
            <a:r>
              <a:rPr lang="en-US" sz="2000" dirty="0" err="1"/>
              <a:t>facilites</a:t>
            </a:r>
            <a:r>
              <a:rPr lang="en-US" sz="2000" dirty="0"/>
              <a:t>,, licensed activities</a:t>
            </a:r>
          </a:p>
          <a:p>
            <a:r>
              <a:rPr lang="en-US" sz="2000" dirty="0"/>
              <a:t>maintaining the pebble/sand beach and walkway </a:t>
            </a:r>
          </a:p>
          <a:p>
            <a:r>
              <a:rPr lang="en-US" sz="2000" dirty="0"/>
              <a:t>proposing environmentally friendly breakwaters/artificial reefs</a:t>
            </a:r>
          </a:p>
          <a:p>
            <a:r>
              <a:rPr lang="en-US" sz="2000" dirty="0"/>
              <a:t>reducing the risk to habitat, species, property and lives managing fire risk; removing dry vegetation alongside roads and in farmland</a:t>
            </a:r>
          </a:p>
          <a:p>
            <a:r>
              <a:rPr lang="en-US" sz="2000" dirty="0"/>
              <a:t>coordinating the local community resources and volunteers to develop and execute a. fire response plan</a:t>
            </a:r>
            <a:endParaRPr lang="en-CY" sz="2000" dirty="0"/>
          </a:p>
          <a:p>
            <a:endParaRPr lang="en-CY" sz="2000" dirty="0"/>
          </a:p>
          <a:p>
            <a:pPr marL="0" indent="0">
              <a:buNone/>
            </a:pPr>
            <a:endParaRPr lang="en-GB" sz="2000" dirty="0"/>
          </a:p>
        </p:txBody>
      </p:sp>
      <p:pic>
        <p:nvPicPr>
          <p:cNvPr id="15" name="Picture 14" descr="A stone path leading to a beach&#10;&#10;Description automatically generated">
            <a:extLst>
              <a:ext uri="{FF2B5EF4-FFF2-40B4-BE49-F238E27FC236}">
                <a16:creationId xmlns:a16="http://schemas.microsoft.com/office/drawing/2014/main" id="{195D4DAB-F261-D562-D919-8D5ABE42B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37" y="1490477"/>
            <a:ext cx="2397861" cy="4521219"/>
          </a:xfrm>
          <a:prstGeom prst="rect">
            <a:avLst/>
          </a:prstGeom>
        </p:spPr>
      </p:pic>
      <p:pic>
        <p:nvPicPr>
          <p:cNvPr id="3078" name="Picture 6" descr="cover Firefighters to battle fire near Pissouri overnight (Updated) (Video)">
            <a:extLst>
              <a:ext uri="{FF2B5EF4-FFF2-40B4-BE49-F238E27FC236}">
                <a16:creationId xmlns:a16="http://schemas.microsoft.com/office/drawing/2014/main" id="{C1C5BDA1-4682-E1CE-0E6A-8192665C7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341" y="1490477"/>
            <a:ext cx="3390914" cy="4521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096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0C31E-BBD6-4C9A-4458-43B35B97F60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12765C5-BC54-7A89-520C-5B6A8EE858F9}"/>
              </a:ext>
            </a:extLst>
          </p:cNvPr>
          <p:cNvPicPr>
            <a:picLocks noChangeAspect="1"/>
          </p:cNvPicPr>
          <p:nvPr/>
        </p:nvPicPr>
        <p:blipFill>
          <a:blip r:embed="rId3">
            <a:alphaModFix amt="40000"/>
          </a:blip>
          <a:srcRect/>
          <a:stretch>
            <a:fillRect/>
          </a:stretch>
        </p:blipFill>
        <p:spPr>
          <a:xfrm>
            <a:off x="-2" y="-2"/>
            <a:ext cx="12192001" cy="6858001"/>
          </a:xfrm>
          <a:prstGeom prst="rect">
            <a:avLst/>
          </a:prstGeom>
        </p:spPr>
      </p:pic>
      <p:sp>
        <p:nvSpPr>
          <p:cNvPr id="2" name="Title 1">
            <a:extLst>
              <a:ext uri="{FF2B5EF4-FFF2-40B4-BE49-F238E27FC236}">
                <a16:creationId xmlns:a16="http://schemas.microsoft.com/office/drawing/2014/main" id="{4542A3A5-0E2D-9B15-FFCC-7CE1334D77DF}"/>
              </a:ext>
            </a:extLst>
          </p:cNvPr>
          <p:cNvSpPr>
            <a:spLocks noGrp="1"/>
          </p:cNvSpPr>
          <p:nvPr>
            <p:ph type="ctrTitle"/>
          </p:nvPr>
        </p:nvSpPr>
        <p:spPr>
          <a:xfrm>
            <a:off x="517870" y="978407"/>
            <a:ext cx="5021182" cy="3290107"/>
          </a:xfrm>
        </p:spPr>
        <p:txBody>
          <a:bodyPr anchor="t">
            <a:normAutofit/>
          </a:bodyPr>
          <a:lstStyle/>
          <a:p>
            <a:pPr>
              <a:lnSpc>
                <a:spcPct val="90000"/>
              </a:lnSpc>
            </a:pPr>
            <a:r>
              <a:rPr lang="en-US" sz="4400" dirty="0"/>
              <a:t>The Role of Tourism in Supporting Environmental Actions</a:t>
            </a:r>
            <a:endParaRPr lang="en-US" sz="4200" dirty="0">
              <a:solidFill>
                <a:srgbClr val="FFFFFF"/>
              </a:solidFill>
            </a:endParaRPr>
          </a:p>
        </p:txBody>
      </p:sp>
    </p:spTree>
    <p:extLst>
      <p:ext uri="{BB962C8B-B14F-4D97-AF65-F5344CB8AC3E}">
        <p14:creationId xmlns:p14="http://schemas.microsoft.com/office/powerpoint/2010/main" val="1586247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69555DD6-1C92-C262-53F3-DAE241BC3449}"/>
              </a:ext>
            </a:extLst>
          </p:cNvPr>
          <p:cNvSpPr txBox="1">
            <a:spLocks noGrp="1"/>
          </p:cNvSpPr>
          <p:nvPr>
            <p:ph type="title"/>
          </p:nvPr>
        </p:nvSpPr>
        <p:spPr>
          <a:xfrm>
            <a:off x="518160" y="1305341"/>
            <a:ext cx="11155680" cy="424731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Disclaimer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This presentation was developed by an external party to UN Tourism and was delivered during the Best Tourism Villages by UN Tourism Network Village Talks online session titled: “Tourism for Nature: Conserving Natural Resources through Sustainable Rural Development”, held on July 31, 2025.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designations employed and the presentation of material in this publication do not imply the expression of any opinions whatsoever on the part of the Secretariat of UN Tourism concerning the legal status of any country, territory, city or area, or of its authorities or concerning the delimitation of its frontiers or boundaries.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UN Tourism does not guarantee the accuracy of the data included in this publication and accepts no responsibility for any consequence of their use.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mention of specific companies or products of manufacturers does not imply that they are endorsed or recommended by UN Tourism in preference to others of a similar nature that are not mentioned.</a:t>
            </a:r>
          </a:p>
        </p:txBody>
      </p:sp>
    </p:spTree>
    <p:extLst>
      <p:ext uri="{BB962C8B-B14F-4D97-AF65-F5344CB8AC3E}">
        <p14:creationId xmlns:p14="http://schemas.microsoft.com/office/powerpoint/2010/main" val="3294184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2A6E51-F948-2C28-DFC9-9ECA83592C15}"/>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DE49264E-DC38-0751-B563-F9F2F6281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6BB2F5B2-08C2-A4B5-A1DA-A5781C785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8D35A42-2D4A-F355-E827-0FD42D466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3F2730F5-1716-3FD9-2001-F81800F81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Title 1">
            <a:extLst>
              <a:ext uri="{FF2B5EF4-FFF2-40B4-BE49-F238E27FC236}">
                <a16:creationId xmlns:a16="http://schemas.microsoft.com/office/drawing/2014/main" id="{A9D83850-7DAC-AAF9-C88C-AB40BF39D51C}"/>
              </a:ext>
            </a:extLst>
          </p:cNvPr>
          <p:cNvSpPr txBox="1">
            <a:spLocks/>
          </p:cNvSpPr>
          <p:nvPr/>
        </p:nvSpPr>
        <p:spPr>
          <a:xfrm>
            <a:off x="438694" y="658373"/>
            <a:ext cx="5099229" cy="166420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Water Sports </a:t>
            </a:r>
            <a:endParaRPr lang="en-US" sz="3600" dirty="0"/>
          </a:p>
        </p:txBody>
      </p:sp>
      <p:sp>
        <p:nvSpPr>
          <p:cNvPr id="15" name="Content Placeholder 3">
            <a:extLst>
              <a:ext uri="{FF2B5EF4-FFF2-40B4-BE49-F238E27FC236}">
                <a16:creationId xmlns:a16="http://schemas.microsoft.com/office/drawing/2014/main" id="{16850A23-19CB-9022-124D-FFC4B53902E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38836" y="741082"/>
            <a:ext cx="5522522" cy="3767328"/>
          </a:xfrm>
        </p:spPr>
        <p:txBody>
          <a:bodyPr>
            <a:normAutofit/>
          </a:bodyPr>
          <a:lstStyle/>
          <a:p>
            <a:pPr marL="0" indent="0">
              <a:buNone/>
            </a:pPr>
            <a:r>
              <a:rPr lang="en-US" sz="2000" dirty="0"/>
              <a:t> </a:t>
            </a:r>
            <a:endParaRPr lang="en-GB" sz="2000" dirty="0"/>
          </a:p>
        </p:txBody>
      </p:sp>
      <p:pic>
        <p:nvPicPr>
          <p:cNvPr id="2" name="Picture 1" descr="A group of people kayaking on the water&#10;&#10;Description automatically generated">
            <a:extLst>
              <a:ext uri="{FF2B5EF4-FFF2-40B4-BE49-F238E27FC236}">
                <a16:creationId xmlns:a16="http://schemas.microsoft.com/office/drawing/2014/main" id="{62715E3D-C816-8D8B-E103-88986A59C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67" y="1464621"/>
            <a:ext cx="5201761" cy="2920910"/>
          </a:xfrm>
          <a:prstGeom prst="rect">
            <a:avLst/>
          </a:prstGeom>
        </p:spPr>
      </p:pic>
      <p:pic>
        <p:nvPicPr>
          <p:cNvPr id="1026" name="Picture 2" descr="Jubilee shoals">
            <a:extLst>
              <a:ext uri="{FF2B5EF4-FFF2-40B4-BE49-F238E27FC236}">
                <a16:creationId xmlns:a16="http://schemas.microsoft.com/office/drawing/2014/main" id="{A69B6A0C-1889-5633-0EA1-6902B2B13F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783"/>
          <a:stretch/>
        </p:blipFill>
        <p:spPr bwMode="auto">
          <a:xfrm>
            <a:off x="6727900" y="741082"/>
            <a:ext cx="4381813" cy="28402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wearing sunglasses and headphones&#10;&#10;Description automatically generated">
            <a:extLst>
              <a:ext uri="{FF2B5EF4-FFF2-40B4-BE49-F238E27FC236}">
                <a16:creationId xmlns:a16="http://schemas.microsoft.com/office/drawing/2014/main" id="{7F58551D-7F40-6395-FC9E-FCE88A5C6A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489" y="4503362"/>
            <a:ext cx="4136811" cy="2236802"/>
          </a:xfrm>
          <a:prstGeom prst="rect">
            <a:avLst/>
          </a:prstGeom>
        </p:spPr>
      </p:pic>
      <p:pic>
        <p:nvPicPr>
          <p:cNvPr id="1030" name="Picture 6" descr="Xenios Water Sports Pissouri Bay ...">
            <a:extLst>
              <a:ext uri="{FF2B5EF4-FFF2-40B4-BE49-F238E27FC236}">
                <a16:creationId xmlns:a16="http://schemas.microsoft.com/office/drawing/2014/main" id="{496418D9-08CF-E98E-4FAB-5D80092787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463" y="3666236"/>
            <a:ext cx="5358428" cy="302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031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anim calcmode="lin" valueType="num">
                                      <p:cBhvr>
                                        <p:cTn id="8" dur="250" fill="hold"/>
                                        <p:tgtEl>
                                          <p:spTgt spid="15"/>
                                        </p:tgtEl>
                                        <p:attrNameLst>
                                          <p:attrName>ppt_x</p:attrName>
                                        </p:attrNameLst>
                                      </p:cBhvr>
                                      <p:tavLst>
                                        <p:tav tm="0">
                                          <p:val>
                                            <p:strVal val="#ppt_x"/>
                                          </p:val>
                                        </p:tav>
                                        <p:tav tm="100000">
                                          <p:val>
                                            <p:strVal val="#ppt_x"/>
                                          </p:val>
                                        </p:tav>
                                      </p:tavLst>
                                    </p:anim>
                                    <p:anim calcmode="lin" valueType="num">
                                      <p:cBhvr>
                                        <p:cTn id="9"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F5F6FA-515B-1312-B6ED-51774C547200}"/>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74B3A658-57EA-B2EF-7EED-7FC162D98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C8C911CF-40AB-6D23-97BC-C3097E9C3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33BA79C-7326-6F04-7ECC-5513214D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2452DB98-C2E5-4C32-5BCB-12976833CB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Title 1">
            <a:extLst>
              <a:ext uri="{FF2B5EF4-FFF2-40B4-BE49-F238E27FC236}">
                <a16:creationId xmlns:a16="http://schemas.microsoft.com/office/drawing/2014/main" id="{62F7D104-4D00-CEDE-80DE-F8B2891D3F64}"/>
              </a:ext>
            </a:extLst>
          </p:cNvPr>
          <p:cNvSpPr txBox="1">
            <a:spLocks/>
          </p:cNvSpPr>
          <p:nvPr/>
        </p:nvSpPr>
        <p:spPr>
          <a:xfrm>
            <a:off x="438694" y="658373"/>
            <a:ext cx="5099229" cy="166420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Coastal Nature Trails</a:t>
            </a:r>
            <a:endParaRPr lang="en-US" sz="3600" dirty="0"/>
          </a:p>
        </p:txBody>
      </p:sp>
      <p:pic>
        <p:nvPicPr>
          <p:cNvPr id="13" name="Picture 12" descr="A map of a beach&#10;&#10;AI-generated content may be incorrect.">
            <a:extLst>
              <a:ext uri="{FF2B5EF4-FFF2-40B4-BE49-F238E27FC236}">
                <a16:creationId xmlns:a16="http://schemas.microsoft.com/office/drawing/2014/main" id="{0AF41BC2-B92B-FC07-E20B-A22AFC3DD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77" y="2809993"/>
            <a:ext cx="5587198" cy="3142800"/>
          </a:xfrm>
          <a:prstGeom prst="rect">
            <a:avLst/>
          </a:prstGeom>
        </p:spPr>
      </p:pic>
      <p:sp>
        <p:nvSpPr>
          <p:cNvPr id="15" name="Content Placeholder 3">
            <a:extLst>
              <a:ext uri="{FF2B5EF4-FFF2-40B4-BE49-F238E27FC236}">
                <a16:creationId xmlns:a16="http://schemas.microsoft.com/office/drawing/2014/main" id="{A27542F7-BD38-F271-E7A9-6BEF7FE8021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38836" y="741082"/>
            <a:ext cx="5686830" cy="3767328"/>
          </a:xfrm>
        </p:spPr>
        <p:txBody>
          <a:bodyPr>
            <a:normAutofit/>
          </a:bodyPr>
          <a:lstStyle/>
          <a:p>
            <a:pPr marL="0" indent="0">
              <a:lnSpc>
                <a:spcPct val="100000"/>
              </a:lnSpc>
              <a:buNone/>
            </a:pPr>
            <a:r>
              <a:rPr lang="en-GB" sz="2000" dirty="0"/>
              <a:t>Pissouri Nature Trails -  The area has 8 hiking trails, crossing through the hills, providing some spectacular views and an amazing geological experience, with fossils of sea life to be found many hundreds of feet above the sea level.</a:t>
            </a:r>
          </a:p>
          <a:p>
            <a:pPr marL="0" indent="0">
              <a:buNone/>
            </a:pPr>
            <a:r>
              <a:rPr lang="en-US" sz="2000" dirty="0"/>
              <a:t> </a:t>
            </a:r>
            <a:endParaRPr lang="en-GB" sz="2000" dirty="0"/>
          </a:p>
        </p:txBody>
      </p:sp>
      <p:pic>
        <p:nvPicPr>
          <p:cNvPr id="19" name="Picture 18" descr="A group of people hiking on a rocky hill&#10;&#10;Description automatically generated">
            <a:extLst>
              <a:ext uri="{FF2B5EF4-FFF2-40B4-BE49-F238E27FC236}">
                <a16:creationId xmlns:a16="http://schemas.microsoft.com/office/drawing/2014/main" id="{7FE1434F-3CA5-895B-DB38-FD5A5BC8B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479" y="2809994"/>
            <a:ext cx="5586188" cy="3142231"/>
          </a:xfrm>
          <a:prstGeom prst="rect">
            <a:avLst/>
          </a:prstGeom>
        </p:spPr>
      </p:pic>
      <p:pic>
        <p:nvPicPr>
          <p:cNvPr id="20" name="Picture 19">
            <a:extLst>
              <a:ext uri="{FF2B5EF4-FFF2-40B4-BE49-F238E27FC236}">
                <a16:creationId xmlns:a16="http://schemas.microsoft.com/office/drawing/2014/main" id="{2C13DDA1-B117-EC2A-AAC0-8B53E206AD8E}"/>
              </a:ext>
            </a:extLst>
          </p:cNvPr>
          <p:cNvPicPr>
            <a:picLocks noChangeAspect="1"/>
          </p:cNvPicPr>
          <p:nvPr/>
        </p:nvPicPr>
        <p:blipFill>
          <a:blip r:embed="rId5">
            <a:extLst>
              <a:ext uri="{28A0092B-C50C-407E-A947-70E740481C1C}">
                <a14:useLocalDpi xmlns:a14="http://schemas.microsoft.com/office/drawing/2010/main" val="0"/>
              </a:ext>
            </a:extLst>
          </a:blip>
          <a:srcRect l="14626"/>
          <a:stretch/>
        </p:blipFill>
        <p:spPr>
          <a:xfrm>
            <a:off x="517867" y="2819897"/>
            <a:ext cx="4177416" cy="3142800"/>
          </a:xfrm>
          <a:prstGeom prst="rect">
            <a:avLst/>
          </a:prstGeom>
        </p:spPr>
      </p:pic>
      <p:sp>
        <p:nvSpPr>
          <p:cNvPr id="21" name="TextBox 20">
            <a:extLst>
              <a:ext uri="{FF2B5EF4-FFF2-40B4-BE49-F238E27FC236}">
                <a16:creationId xmlns:a16="http://schemas.microsoft.com/office/drawing/2014/main" id="{EBAA4FC5-81FD-54FC-48F3-37BE3CA0236B}"/>
              </a:ext>
            </a:extLst>
          </p:cNvPr>
          <p:cNvSpPr txBox="1"/>
          <p:nvPr/>
        </p:nvSpPr>
        <p:spPr>
          <a:xfrm>
            <a:off x="464308" y="5956789"/>
            <a:ext cx="3448252" cy="369332"/>
          </a:xfrm>
          <a:prstGeom prst="rect">
            <a:avLst/>
          </a:prstGeom>
          <a:noFill/>
        </p:spPr>
        <p:txBody>
          <a:bodyPr wrap="none" rtlCol="0">
            <a:spAutoFit/>
          </a:bodyPr>
          <a:lstStyle/>
          <a:p>
            <a:r>
              <a:rPr lang="en-CY" dirty="0"/>
              <a:t>Aphrodite Trail along Cape Aspro</a:t>
            </a:r>
          </a:p>
        </p:txBody>
      </p:sp>
    </p:spTree>
    <p:extLst>
      <p:ext uri="{BB962C8B-B14F-4D97-AF65-F5344CB8AC3E}">
        <p14:creationId xmlns:p14="http://schemas.microsoft.com/office/powerpoint/2010/main" val="410233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anim calcmode="lin" valueType="num">
                                      <p:cBhvr>
                                        <p:cTn id="8" dur="250" fill="hold"/>
                                        <p:tgtEl>
                                          <p:spTgt spid="15"/>
                                        </p:tgtEl>
                                        <p:attrNameLst>
                                          <p:attrName>ppt_x</p:attrName>
                                        </p:attrNameLst>
                                      </p:cBhvr>
                                      <p:tavLst>
                                        <p:tav tm="0">
                                          <p:val>
                                            <p:strVal val="#ppt_x"/>
                                          </p:val>
                                        </p:tav>
                                        <p:tav tm="100000">
                                          <p:val>
                                            <p:strVal val="#ppt_x"/>
                                          </p:val>
                                        </p:tav>
                                      </p:tavLst>
                                    </p:anim>
                                    <p:anim calcmode="lin" valueType="num">
                                      <p:cBhvr>
                                        <p:cTn id="9"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A5739B-612A-F6E9-A839-9E3C943A8782}"/>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AFA7C7E8-4EE7-0364-824C-F916E9FA0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10D82BC1-2F18-1D35-1FF0-FFC6EE39D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8D5F233-DBD6-2493-A3F9-13402C9E5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6BEB7B35-C522-47D2-54DD-9D2D9C323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2" name="Picture 1" descr="A head with trees and text&#10;&#10;AI-generated content may be incorrect.">
            <a:extLst>
              <a:ext uri="{FF2B5EF4-FFF2-40B4-BE49-F238E27FC236}">
                <a16:creationId xmlns:a16="http://schemas.microsoft.com/office/drawing/2014/main" id="{690A7B55-5941-92F9-C7F5-BCD4F1248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67" y="2302010"/>
            <a:ext cx="5099229" cy="2090683"/>
          </a:xfrm>
          <a:prstGeom prst="rect">
            <a:avLst/>
          </a:prstGeom>
          <a:ln>
            <a:solidFill>
              <a:srgbClr val="0070C0"/>
            </a:solidFill>
          </a:ln>
        </p:spPr>
      </p:pic>
      <p:sp>
        <p:nvSpPr>
          <p:cNvPr id="3" name="Content Placeholder 3">
            <a:extLst>
              <a:ext uri="{FF2B5EF4-FFF2-40B4-BE49-F238E27FC236}">
                <a16:creationId xmlns:a16="http://schemas.microsoft.com/office/drawing/2014/main" id="{F355B92B-948F-EF00-EA72-71115AD4EF07}"/>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66463" y="800097"/>
            <a:ext cx="5644203" cy="525780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US" b="1" dirty="0" err="1"/>
              <a:t>Pandoteira</a:t>
            </a:r>
            <a:r>
              <a:rPr lang="en-US" b="1" dirty="0"/>
              <a:t> </a:t>
            </a:r>
            <a:r>
              <a:rPr lang="en-US" b="1" dirty="0" err="1"/>
              <a:t>Pissouri</a:t>
            </a:r>
            <a:r>
              <a:rPr lang="en-US" b="1" dirty="0"/>
              <a:t> event</a:t>
            </a:r>
          </a:p>
          <a:p>
            <a:pPr marL="285750" lvl="1" indent="-285750"/>
            <a:r>
              <a:rPr lang="en-GB" sz="1800" dirty="0"/>
              <a:t>The </a:t>
            </a:r>
            <a:r>
              <a:rPr lang="en-GB" sz="1800" b="1" dirty="0">
                <a:hlinkClick r:id="rId4"/>
              </a:rPr>
              <a:t>Pandoteira project</a:t>
            </a:r>
            <a:r>
              <a:rPr lang="en-GB" sz="1800" dirty="0"/>
              <a:t>, together with the </a:t>
            </a:r>
            <a:r>
              <a:rPr lang="en-GB" sz="1800" dirty="0" err="1"/>
              <a:t>Pissouri</a:t>
            </a:r>
            <a:r>
              <a:rPr lang="en-GB" sz="1800" dirty="0"/>
              <a:t> Local Authority, organised an event titled: “Natura 2000: Generating awareness among stakeholders”. The event took place on Saturday April 9th, 2022 and began with a hike at the Genesis Aphrodite’s Trail, followed by a presentation at the </a:t>
            </a:r>
            <a:r>
              <a:rPr lang="en-GB" sz="1800" dirty="0" err="1"/>
              <a:t>Pissouri</a:t>
            </a:r>
            <a:r>
              <a:rPr lang="en-GB" sz="1800" dirty="0"/>
              <a:t> Elementary school.</a:t>
            </a:r>
          </a:p>
          <a:p>
            <a:pPr marL="0" lvl="1" indent="0">
              <a:buFont typeface="Arial" panose="020B0604020202020204" pitchFamily="34" charset="0"/>
              <a:buNone/>
            </a:pPr>
            <a:r>
              <a:rPr lang="en-GB" sz="1800" b="1" dirty="0"/>
              <a:t>Natura 2000 Day celebration – 2024</a:t>
            </a:r>
          </a:p>
          <a:p>
            <a:pPr marL="285750" lvl="1" indent="-285750"/>
            <a:r>
              <a:rPr lang="en-GB" sz="1800" dirty="0"/>
              <a:t>In 2024, the Department of Environment and Terra </a:t>
            </a:r>
            <a:r>
              <a:rPr lang="en-GB" sz="1800" dirty="0" err="1"/>
              <a:t>Cypria</a:t>
            </a:r>
            <a:r>
              <a:rPr lang="en-GB" sz="1800" dirty="0"/>
              <a:t> organised a 2-day celebration for Natura 2000 Day, under the framework of the </a:t>
            </a:r>
            <a:r>
              <a:rPr lang="en-GB" sz="1800" dirty="0" err="1"/>
              <a:t>Pandoteira</a:t>
            </a:r>
            <a:r>
              <a:rPr lang="en-GB" sz="1800" dirty="0"/>
              <a:t> project. Includes activities for children and adults.</a:t>
            </a:r>
          </a:p>
          <a:p>
            <a:pPr marL="0" lvl="1" indent="0">
              <a:buNone/>
            </a:pPr>
            <a:r>
              <a:rPr lang="en-GB" sz="1800" b="1" dirty="0"/>
              <a:t>Swim Series</a:t>
            </a:r>
          </a:p>
          <a:p>
            <a:pPr marL="285750" lvl="1" indent="-285750"/>
            <a:r>
              <a:rPr lang="en-GB" sz="1800" dirty="0"/>
              <a:t>Annual sea swimming events for children &amp; adults</a:t>
            </a:r>
          </a:p>
          <a:p>
            <a:pPr marL="0" lvl="1" indent="0">
              <a:buFont typeface="Arial" panose="020B0604020202020204" pitchFamily="34" charset="0"/>
              <a:buNone/>
            </a:pPr>
            <a:endParaRPr lang="en-US" sz="1800" dirty="0"/>
          </a:p>
        </p:txBody>
      </p:sp>
      <p:sp>
        <p:nvSpPr>
          <p:cNvPr id="4" name="Title 1">
            <a:extLst>
              <a:ext uri="{FF2B5EF4-FFF2-40B4-BE49-F238E27FC236}">
                <a16:creationId xmlns:a16="http://schemas.microsoft.com/office/drawing/2014/main" id="{CBA3A79C-D759-56A0-313F-B9021652B8F0}"/>
              </a:ext>
            </a:extLst>
          </p:cNvPr>
          <p:cNvSpPr txBox="1">
            <a:spLocks/>
          </p:cNvSpPr>
          <p:nvPr/>
        </p:nvSpPr>
        <p:spPr>
          <a:xfrm>
            <a:off x="438694" y="658373"/>
            <a:ext cx="5099229" cy="1664208"/>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Tourism Funding &amp; Awareness for Conservation Projects</a:t>
            </a:r>
            <a:endParaRPr lang="en-US" sz="3600" dirty="0"/>
          </a:p>
        </p:txBody>
      </p:sp>
      <p:pic>
        <p:nvPicPr>
          <p:cNvPr id="5" name="Picture 4" descr="A poster for a swim series&#10;&#10;AI-generated content may be incorrect.">
            <a:extLst>
              <a:ext uri="{FF2B5EF4-FFF2-40B4-BE49-F238E27FC236}">
                <a16:creationId xmlns:a16="http://schemas.microsoft.com/office/drawing/2014/main" id="{D0290F62-939B-1C0F-8501-14F1F12A79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3855" y="4474338"/>
            <a:ext cx="2208080" cy="2208080"/>
          </a:xfrm>
          <a:prstGeom prst="rect">
            <a:avLst/>
          </a:prstGeom>
        </p:spPr>
      </p:pic>
    </p:spTree>
    <p:extLst>
      <p:ext uri="{BB962C8B-B14F-4D97-AF65-F5344CB8AC3E}">
        <p14:creationId xmlns:p14="http://schemas.microsoft.com/office/powerpoint/2010/main" val="223913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AA04D7-15E6-23C4-AB4C-166DF71E5CE0}"/>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617C102B-5512-304D-2568-71CAF8CD1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286CF5C3-7087-C54D-DCE8-F16C9C3A0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5C4D582-CFB2-4DED-EE1E-414E422096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2D75D7A9-2273-5A22-A343-F91F2F28C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6" name="Title 1">
            <a:extLst>
              <a:ext uri="{FF2B5EF4-FFF2-40B4-BE49-F238E27FC236}">
                <a16:creationId xmlns:a16="http://schemas.microsoft.com/office/drawing/2014/main" id="{8804AED1-2C56-FD71-D94B-D7FF662CB5FC}"/>
              </a:ext>
            </a:extLst>
          </p:cNvPr>
          <p:cNvSpPr txBox="1">
            <a:spLocks/>
          </p:cNvSpPr>
          <p:nvPr/>
        </p:nvSpPr>
        <p:spPr>
          <a:xfrm>
            <a:off x="467240" y="677338"/>
            <a:ext cx="4104760" cy="1135133"/>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nSpc>
                <a:spcPct val="90000"/>
              </a:lnSpc>
              <a:spcAft>
                <a:spcPts val="600"/>
              </a:spcAft>
            </a:pPr>
            <a:r>
              <a:rPr lang="en-US" sz="3200" b="1" kern="1200" dirty="0">
                <a:solidFill>
                  <a:schemeClr val="tx1"/>
                </a:solidFill>
                <a:latin typeface="+mj-lt"/>
                <a:ea typeface="+mj-ea"/>
                <a:cs typeface="+mj-cs"/>
              </a:rPr>
              <a:t>UNESCO Cultural and Natural Heritage</a:t>
            </a:r>
          </a:p>
        </p:txBody>
      </p:sp>
      <p:pic>
        <p:nvPicPr>
          <p:cNvPr id="7" name="Picture 6">
            <a:extLst>
              <a:ext uri="{FF2B5EF4-FFF2-40B4-BE49-F238E27FC236}">
                <a16:creationId xmlns:a16="http://schemas.microsoft.com/office/drawing/2014/main" id="{A694997A-D0B0-A9E0-5638-DF0A066C9907}"/>
              </a:ext>
            </a:extLst>
          </p:cNvPr>
          <p:cNvPicPr>
            <a:picLocks noChangeAspect="1"/>
          </p:cNvPicPr>
          <p:nvPr/>
        </p:nvPicPr>
        <p:blipFill>
          <a:blip r:embed="rId3"/>
          <a:srcRect t="1070" r="-2" b="-2"/>
          <a:stretch>
            <a:fillRect/>
          </a:stretch>
        </p:blipFill>
        <p:spPr>
          <a:xfrm>
            <a:off x="3847381" y="5154449"/>
            <a:ext cx="1654441" cy="1636744"/>
          </a:xfrm>
          <a:prstGeom prst="rect">
            <a:avLst/>
          </a:prstGeom>
        </p:spPr>
      </p:pic>
      <p:sp>
        <p:nvSpPr>
          <p:cNvPr id="8" name="TextBox 7">
            <a:extLst>
              <a:ext uri="{FF2B5EF4-FFF2-40B4-BE49-F238E27FC236}">
                <a16:creationId xmlns:a16="http://schemas.microsoft.com/office/drawing/2014/main" id="{D9F03780-3087-B336-FDC8-C6396459ECD6}"/>
              </a:ext>
            </a:extLst>
          </p:cNvPr>
          <p:cNvSpPr txBox="1"/>
          <p:nvPr/>
        </p:nvSpPr>
        <p:spPr>
          <a:xfrm>
            <a:off x="6084443" y="680793"/>
            <a:ext cx="5644203" cy="5312664"/>
          </a:xfrm>
          <a:prstGeom prst="rect">
            <a:avLst/>
          </a:prstGeom>
        </p:spPr>
        <p:txBody>
          <a:bodyPr vert="horz" lIns="91440" tIns="45720" rIns="91440" bIns="45720" rtlCol="0">
            <a:noAutofit/>
          </a:bodyPr>
          <a:lstStyle/>
          <a:p>
            <a:pPr>
              <a:spcBef>
                <a:spcPts val="1000"/>
              </a:spcBef>
            </a:pPr>
            <a:r>
              <a:rPr lang="en-US" sz="2000" dirty="0"/>
              <a:t>Cape Aspro and Aphrodite’s Rock (Petra </a:t>
            </a:r>
            <a:r>
              <a:rPr lang="en-US" sz="2000" dirty="0" err="1"/>
              <a:t>tou</a:t>
            </a:r>
            <a:r>
              <a:rPr lang="en-US" sz="2000" dirty="0"/>
              <a:t> </a:t>
            </a:r>
            <a:r>
              <a:rPr lang="en-US" sz="2000" dirty="0" err="1"/>
              <a:t>Romiou</a:t>
            </a:r>
            <a:r>
              <a:rPr lang="en-US" sz="2000" dirty="0"/>
              <a:t>) may soon be included in the UNESCO World Heritage list.</a:t>
            </a:r>
          </a:p>
          <a:p>
            <a:pPr marL="285750" indent="-285750">
              <a:spcBef>
                <a:spcPts val="1000"/>
              </a:spcBef>
              <a:buFont typeface="Arial" panose="020B0604020202020204" pitchFamily="34" charset="0"/>
              <a:buChar char="•"/>
            </a:pPr>
            <a:r>
              <a:rPr lang="en-US" sz="2000" dirty="0"/>
              <a:t>To be recognized as a World Heritage site, an area must have outstanding universal value and meet at least one of the ten criteria established by the International World Heritage Convention, which include archaeological, cultural, biological, and geological factors.</a:t>
            </a:r>
          </a:p>
          <a:p>
            <a:pPr marL="285750" indent="-285750">
              <a:spcBef>
                <a:spcPts val="1000"/>
              </a:spcBef>
              <a:buFont typeface="Arial" panose="020B0604020202020204" pitchFamily="34" charset="0"/>
              <a:buChar char="•"/>
            </a:pPr>
            <a:r>
              <a:rPr lang="en-US" sz="2000" dirty="0"/>
              <a:t>Cape Aspro has immense ecological value, while Aphrodite’s Rock holds geological and archaeological significance.</a:t>
            </a:r>
          </a:p>
          <a:p>
            <a:pPr marL="285750" indent="-285750">
              <a:spcBef>
                <a:spcPts val="1000"/>
              </a:spcBef>
              <a:buFont typeface="Arial" panose="020B0604020202020204" pitchFamily="34" charset="0"/>
              <a:buChar char="•"/>
            </a:pPr>
            <a:r>
              <a:rPr lang="en-GB" sz="2000" dirty="0"/>
              <a:t>Environment Commissioner has suggested a joint effort by the communities of Pissouri and </a:t>
            </a:r>
            <a:r>
              <a:rPr lang="en-GB" sz="2000" dirty="0" err="1"/>
              <a:t>Kouklia</a:t>
            </a:r>
            <a:r>
              <a:rPr lang="en-GB" sz="2000" dirty="0"/>
              <a:t> for the wider area between the two communities, which includes Cape Aspro and Petra </a:t>
            </a:r>
            <a:r>
              <a:rPr lang="en-GB" sz="2000" dirty="0" err="1"/>
              <a:t>tou</a:t>
            </a:r>
            <a:r>
              <a:rPr lang="en-GB" sz="2000" dirty="0"/>
              <a:t> </a:t>
            </a:r>
            <a:r>
              <a:rPr lang="en-GB" sz="2000" dirty="0" err="1"/>
              <a:t>Romiou</a:t>
            </a:r>
            <a:r>
              <a:rPr lang="en-GB" sz="2000" dirty="0"/>
              <a:t>, to be included on the UNESCO Cultural and Natural Heritage List.</a:t>
            </a:r>
            <a:endParaRPr lang="en-US" sz="2000" dirty="0"/>
          </a:p>
        </p:txBody>
      </p:sp>
      <p:sp>
        <p:nvSpPr>
          <p:cNvPr id="9" name="Content Placeholder 3">
            <a:extLst>
              <a:ext uri="{FF2B5EF4-FFF2-40B4-BE49-F238E27FC236}">
                <a16:creationId xmlns:a16="http://schemas.microsoft.com/office/drawing/2014/main" id="{AD969F65-6F91-8B0D-E5E4-8564D3B394D1}"/>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66463" y="800097"/>
            <a:ext cx="5644203" cy="5257800"/>
          </a:xfrm>
          <a:prstGeom prst="rect">
            <a:avLst/>
          </a:prstGeom>
        </p:spPr>
        <p:txBody>
          <a:bodyPr>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endParaRPr lang="en-US" sz="1400"/>
          </a:p>
        </p:txBody>
      </p:sp>
      <p:pic>
        <p:nvPicPr>
          <p:cNvPr id="11" name="Picture 2" descr="Petra tou Romiou Beach (Aphrodite's ...">
            <a:extLst>
              <a:ext uri="{FF2B5EF4-FFF2-40B4-BE49-F238E27FC236}">
                <a16:creationId xmlns:a16="http://schemas.microsoft.com/office/drawing/2014/main" id="{5E40845C-0E61-B413-8BF8-1FCFC41FC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59" y="1676397"/>
            <a:ext cx="3253922" cy="4907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492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250"/>
                                  </p:stCondLst>
                                  <p:endCondLst>
                                    <p:cond evt="begin" delay="0">
                                      <p:tn val="5"/>
                                    </p:cond>
                                  </p:end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5CE99F-5EF2-A193-CFF5-108B13FD99C3}"/>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A0808627-D12A-B5A7-58A4-1F3EE198E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A691C533-7EA2-6CEF-03EA-E75A5F19E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88A1BA5-EEC1-E641-C6DF-E10D04D4C6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07854A6D-E693-686A-A1AD-EC43BFE51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Title 1">
            <a:extLst>
              <a:ext uri="{FF2B5EF4-FFF2-40B4-BE49-F238E27FC236}">
                <a16:creationId xmlns:a16="http://schemas.microsoft.com/office/drawing/2014/main" id="{AC2BC9C0-8478-AF31-F213-33785838094A}"/>
              </a:ext>
            </a:extLst>
          </p:cNvPr>
          <p:cNvSpPr txBox="1">
            <a:spLocks/>
          </p:cNvSpPr>
          <p:nvPr/>
        </p:nvSpPr>
        <p:spPr>
          <a:xfrm>
            <a:off x="438694" y="658373"/>
            <a:ext cx="5099229" cy="1664208"/>
          </a:xfrm>
          <a:prstGeom prst="rect">
            <a:avLst/>
          </a:prstGeom>
        </p:spPr>
        <p:txBody>
          <a:bodyPr vert="horz" lIns="91440" tIns="45720" rIns="91440" bIns="45720" rtlCol="0" anchor="t">
            <a:normAutofit fontScale="92500"/>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Engagement of Local Communities</a:t>
            </a:r>
            <a:endParaRPr lang="en-US" sz="3600" dirty="0"/>
          </a:p>
        </p:txBody>
      </p:sp>
      <p:pic>
        <p:nvPicPr>
          <p:cNvPr id="6" name="Picture 5" descr="A blue and white card with text and images">
            <a:extLst>
              <a:ext uri="{FF2B5EF4-FFF2-40B4-BE49-F238E27FC236}">
                <a16:creationId xmlns:a16="http://schemas.microsoft.com/office/drawing/2014/main" id="{51615B4B-C1DA-EF1C-F703-98FFB36D8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56" y="2080260"/>
            <a:ext cx="5020056" cy="2510028"/>
          </a:xfrm>
          <a:prstGeom prst="rect">
            <a:avLst/>
          </a:prstGeom>
        </p:spPr>
      </p:pic>
      <p:sp>
        <p:nvSpPr>
          <p:cNvPr id="7" name="Content Placeholder 3">
            <a:extLst>
              <a:ext uri="{FF2B5EF4-FFF2-40B4-BE49-F238E27FC236}">
                <a16:creationId xmlns:a16="http://schemas.microsoft.com/office/drawing/2014/main" id="{4554A2A7-FB0F-C557-F88E-B44691D88737}"/>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63056" y="760929"/>
            <a:ext cx="5504688" cy="525780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GB" b="1" dirty="0"/>
              <a:t>Supporting Local Livelihoods</a:t>
            </a:r>
          </a:p>
          <a:p>
            <a:pPr marL="285750" lvl="1" indent="-285750"/>
            <a:r>
              <a:rPr lang="en-GB" sz="1800" dirty="0"/>
              <a:t>Engaging local communities in tourism creates economic opportunities and supports sustainable livelihoods.</a:t>
            </a:r>
          </a:p>
          <a:p>
            <a:pPr marL="0" indent="0">
              <a:spcBef>
                <a:spcPts val="2500"/>
              </a:spcBef>
              <a:buFont typeface="Arial" panose="020B0604020202020204" pitchFamily="34" charset="0"/>
              <a:buNone/>
            </a:pPr>
            <a:r>
              <a:rPr lang="en-GB" b="1" dirty="0"/>
              <a:t>Respecting Cultural Values</a:t>
            </a:r>
          </a:p>
          <a:p>
            <a:pPr marL="285750" lvl="1" indent="-285750"/>
            <a:r>
              <a:rPr lang="en-GB" sz="1800" dirty="0"/>
              <a:t>Incorporating and honouring local cultural traditions fosters respect and authentic tourist experiences.</a:t>
            </a:r>
          </a:p>
          <a:p>
            <a:pPr marL="0" indent="0">
              <a:spcBef>
                <a:spcPts val="2500"/>
              </a:spcBef>
              <a:buFont typeface="Arial" panose="020B0604020202020204" pitchFamily="34" charset="0"/>
              <a:buNone/>
            </a:pPr>
            <a:r>
              <a:rPr lang="en-GB" b="1" dirty="0"/>
              <a:t>Natural Resource Stewardship</a:t>
            </a:r>
          </a:p>
          <a:p>
            <a:pPr marL="285750" lvl="1" indent="-285750"/>
            <a:r>
              <a:rPr lang="en-GB" sz="1800" dirty="0"/>
              <a:t>Local involvement encourages responsible management and protection of natural resources for sustainability.</a:t>
            </a:r>
            <a:endParaRPr lang="en-US" sz="1800" dirty="0"/>
          </a:p>
        </p:txBody>
      </p:sp>
    </p:spTree>
    <p:extLst>
      <p:ext uri="{BB962C8B-B14F-4D97-AF65-F5344CB8AC3E}">
        <p14:creationId xmlns:p14="http://schemas.microsoft.com/office/powerpoint/2010/main" val="412448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CA667-856A-1B84-5490-845C6201DDE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59066C9-B716-00A6-046E-615B2FE71F53}"/>
              </a:ext>
            </a:extLst>
          </p:cNvPr>
          <p:cNvPicPr>
            <a:picLocks noChangeAspect="1"/>
          </p:cNvPicPr>
          <p:nvPr/>
        </p:nvPicPr>
        <p:blipFill>
          <a:blip r:embed="rId3">
            <a:alphaModFix amt="40000"/>
          </a:blip>
          <a:srcRect/>
          <a:stretch>
            <a:fillRect/>
          </a:stretch>
        </p:blipFill>
        <p:spPr>
          <a:xfrm>
            <a:off x="-2" y="-2"/>
            <a:ext cx="12192001" cy="6858001"/>
          </a:xfrm>
          <a:prstGeom prst="rect">
            <a:avLst/>
          </a:prstGeom>
        </p:spPr>
      </p:pic>
      <p:sp>
        <p:nvSpPr>
          <p:cNvPr id="2" name="Title 1">
            <a:extLst>
              <a:ext uri="{FF2B5EF4-FFF2-40B4-BE49-F238E27FC236}">
                <a16:creationId xmlns:a16="http://schemas.microsoft.com/office/drawing/2014/main" id="{906868A6-71BE-CC5D-9923-541082B83780}"/>
              </a:ext>
            </a:extLst>
          </p:cNvPr>
          <p:cNvSpPr>
            <a:spLocks noGrp="1"/>
          </p:cNvSpPr>
          <p:nvPr>
            <p:ph type="ctrTitle"/>
          </p:nvPr>
        </p:nvSpPr>
        <p:spPr>
          <a:xfrm>
            <a:off x="517870" y="978407"/>
            <a:ext cx="5021182" cy="3290107"/>
          </a:xfrm>
        </p:spPr>
        <p:txBody>
          <a:bodyPr anchor="t">
            <a:normAutofit fontScale="90000"/>
          </a:bodyPr>
          <a:lstStyle/>
          <a:p>
            <a:pPr>
              <a:lnSpc>
                <a:spcPct val="90000"/>
              </a:lnSpc>
            </a:pPr>
            <a:r>
              <a:rPr lang="en-US" sz="4400" dirty="0"/>
              <a:t>Enhancing Tourism Experience Through Conservation Efforts</a:t>
            </a:r>
            <a:endParaRPr lang="en-US" sz="4200" dirty="0">
              <a:solidFill>
                <a:srgbClr val="FFFFFF"/>
              </a:solidFill>
            </a:endParaRPr>
          </a:p>
        </p:txBody>
      </p:sp>
    </p:spTree>
    <p:extLst>
      <p:ext uri="{BB962C8B-B14F-4D97-AF65-F5344CB8AC3E}">
        <p14:creationId xmlns:p14="http://schemas.microsoft.com/office/powerpoint/2010/main" val="2184885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2B4997-8C87-A960-C581-30818188D5B7}"/>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EA2EFE38-41A8-3EDF-17F4-21AF0BDCE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FC90EE23-3831-C612-2D9D-D1DE114C50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279DB6D-08A7-93BA-5CB0-3172946F1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94C53E0A-29D4-8CB6-E2E9-01665BD3E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Title 1">
            <a:extLst>
              <a:ext uri="{FF2B5EF4-FFF2-40B4-BE49-F238E27FC236}">
                <a16:creationId xmlns:a16="http://schemas.microsoft.com/office/drawing/2014/main" id="{987A2312-F7E5-8F32-636F-88F083B97963}"/>
              </a:ext>
            </a:extLst>
          </p:cNvPr>
          <p:cNvSpPr txBox="1">
            <a:spLocks/>
          </p:cNvSpPr>
          <p:nvPr/>
        </p:nvSpPr>
        <p:spPr>
          <a:xfrm>
            <a:off x="438694" y="658373"/>
            <a:ext cx="5099229" cy="1664208"/>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Attracting Environmentally Conscious Tourists</a:t>
            </a:r>
            <a:endParaRPr lang="en-US" sz="3600" dirty="0"/>
          </a:p>
        </p:txBody>
      </p:sp>
      <p:pic>
        <p:nvPicPr>
          <p:cNvPr id="7" name="Picture 6" descr="A night sky with stars and a beach&#10;&#10;AI-generated content may be incorrect.">
            <a:extLst>
              <a:ext uri="{FF2B5EF4-FFF2-40B4-BE49-F238E27FC236}">
                <a16:creationId xmlns:a16="http://schemas.microsoft.com/office/drawing/2014/main" id="{7471E035-3767-FCB9-4C08-CE3336156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0536" y="2322581"/>
            <a:ext cx="4180547" cy="2790515"/>
          </a:xfrm>
          <a:prstGeom prst="rect">
            <a:avLst/>
          </a:prstGeom>
        </p:spPr>
      </p:pic>
      <p:sp>
        <p:nvSpPr>
          <p:cNvPr id="15" name="Content Placeholder 3">
            <a:extLst>
              <a:ext uri="{FF2B5EF4-FFF2-40B4-BE49-F238E27FC236}">
                <a16:creationId xmlns:a16="http://schemas.microsoft.com/office/drawing/2014/main" id="{C30C3AEF-E9FF-F759-FB53-E7D02B1E132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38836" y="741082"/>
            <a:ext cx="5522522" cy="820887"/>
          </a:xfrm>
        </p:spPr>
        <p:txBody>
          <a:bodyPr>
            <a:noAutofit/>
          </a:bodyPr>
          <a:lstStyle/>
          <a:p>
            <a:pPr>
              <a:lnSpc>
                <a:spcPct val="100000"/>
              </a:lnSpc>
            </a:pPr>
            <a:r>
              <a:rPr lang="en-US" sz="2400" dirty="0"/>
              <a:t>Birdwatching</a:t>
            </a:r>
          </a:p>
          <a:p>
            <a:pPr>
              <a:lnSpc>
                <a:spcPct val="100000"/>
              </a:lnSpc>
            </a:pPr>
            <a:r>
              <a:rPr lang="en-GB" sz="2400" dirty="0"/>
              <a:t>Star gazing on </a:t>
            </a:r>
            <a:r>
              <a:rPr lang="en-GB" sz="2400" dirty="0" err="1"/>
              <a:t>Pissouri</a:t>
            </a:r>
            <a:r>
              <a:rPr lang="en-GB" sz="2400" dirty="0"/>
              <a:t> beach</a:t>
            </a:r>
          </a:p>
          <a:p>
            <a:pPr>
              <a:lnSpc>
                <a:spcPct val="100000"/>
              </a:lnSpc>
            </a:pPr>
            <a:endParaRPr lang="en-US" sz="2400" dirty="0"/>
          </a:p>
          <a:p>
            <a:pPr marL="0" indent="0">
              <a:buNone/>
            </a:pPr>
            <a:r>
              <a:rPr lang="en-US" sz="2400" dirty="0"/>
              <a:t> </a:t>
            </a:r>
            <a:endParaRPr lang="en-GB" sz="2400" dirty="0"/>
          </a:p>
        </p:txBody>
      </p:sp>
      <p:pic>
        <p:nvPicPr>
          <p:cNvPr id="17" name="Picture 16" descr="A bird flying over a rock">
            <a:extLst>
              <a:ext uri="{FF2B5EF4-FFF2-40B4-BE49-F238E27FC236}">
                <a16:creationId xmlns:a16="http://schemas.microsoft.com/office/drawing/2014/main" id="{09DD84B4-A82C-3A58-68AC-738F6B4AB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67" y="2322580"/>
            <a:ext cx="4182505" cy="2790515"/>
          </a:xfrm>
          <a:prstGeom prst="rect">
            <a:avLst/>
          </a:prstGeom>
        </p:spPr>
      </p:pic>
      <p:pic>
        <p:nvPicPr>
          <p:cNvPr id="6" name="Content Placeholder 16" descr="A poster for a science event&#10;&#10;AI-generated content may be incorrect.">
            <a:extLst>
              <a:ext uri="{FF2B5EF4-FFF2-40B4-BE49-F238E27FC236}">
                <a16:creationId xmlns:a16="http://schemas.microsoft.com/office/drawing/2014/main" id="{F7F30272-3960-D175-832B-C7960B132AA2}"/>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695578" y="2329448"/>
            <a:ext cx="2794958" cy="2794958"/>
          </a:xfrm>
          <a:prstGeom prst="rect">
            <a:avLst/>
          </a:prstGeom>
        </p:spPr>
      </p:pic>
      <p:sp>
        <p:nvSpPr>
          <p:cNvPr id="2" name="TextBox 1">
            <a:extLst>
              <a:ext uri="{FF2B5EF4-FFF2-40B4-BE49-F238E27FC236}">
                <a16:creationId xmlns:a16="http://schemas.microsoft.com/office/drawing/2014/main" id="{4BD3DAEA-530A-3327-84BF-CA7431D09222}"/>
              </a:ext>
            </a:extLst>
          </p:cNvPr>
          <p:cNvSpPr txBox="1"/>
          <p:nvPr/>
        </p:nvSpPr>
        <p:spPr>
          <a:xfrm>
            <a:off x="537808" y="5124406"/>
            <a:ext cx="3165034" cy="369332"/>
          </a:xfrm>
          <a:prstGeom prst="rect">
            <a:avLst/>
          </a:prstGeom>
          <a:noFill/>
        </p:spPr>
        <p:txBody>
          <a:bodyPr wrap="none" rtlCol="0">
            <a:spAutoFit/>
          </a:bodyPr>
          <a:lstStyle/>
          <a:p>
            <a:r>
              <a:rPr lang="en-CY" dirty="0"/>
              <a:t>Re-introduced Griffin Vultures</a:t>
            </a:r>
          </a:p>
        </p:txBody>
      </p:sp>
      <p:sp>
        <p:nvSpPr>
          <p:cNvPr id="3" name="TextBox 2">
            <a:extLst>
              <a:ext uri="{FF2B5EF4-FFF2-40B4-BE49-F238E27FC236}">
                <a16:creationId xmlns:a16="http://schemas.microsoft.com/office/drawing/2014/main" id="{5B15E64D-C8F0-844A-A070-3A3BAFC0FF69}"/>
              </a:ext>
            </a:extLst>
          </p:cNvPr>
          <p:cNvSpPr txBox="1"/>
          <p:nvPr/>
        </p:nvSpPr>
        <p:spPr>
          <a:xfrm>
            <a:off x="4695578" y="5124406"/>
            <a:ext cx="1902572" cy="369332"/>
          </a:xfrm>
          <a:prstGeom prst="rect">
            <a:avLst/>
          </a:prstGeom>
          <a:noFill/>
        </p:spPr>
        <p:txBody>
          <a:bodyPr wrap="none" rtlCol="0">
            <a:spAutoFit/>
          </a:bodyPr>
          <a:lstStyle/>
          <a:p>
            <a:r>
              <a:rPr lang="en-CY" dirty="0"/>
              <a:t>Pissouri night sky</a:t>
            </a:r>
          </a:p>
        </p:txBody>
      </p:sp>
    </p:spTree>
    <p:extLst>
      <p:ext uri="{BB962C8B-B14F-4D97-AF65-F5344CB8AC3E}">
        <p14:creationId xmlns:p14="http://schemas.microsoft.com/office/powerpoint/2010/main" val="2564602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anim calcmode="lin" valueType="num">
                                      <p:cBhvr>
                                        <p:cTn id="8" dur="250" fill="hold"/>
                                        <p:tgtEl>
                                          <p:spTgt spid="15"/>
                                        </p:tgtEl>
                                        <p:attrNameLst>
                                          <p:attrName>ppt_x</p:attrName>
                                        </p:attrNameLst>
                                      </p:cBhvr>
                                      <p:tavLst>
                                        <p:tav tm="0">
                                          <p:val>
                                            <p:strVal val="#ppt_x"/>
                                          </p:val>
                                        </p:tav>
                                        <p:tav tm="100000">
                                          <p:val>
                                            <p:strVal val="#ppt_x"/>
                                          </p:val>
                                        </p:tav>
                                      </p:tavLst>
                                    </p:anim>
                                    <p:anim calcmode="lin" valueType="num">
                                      <p:cBhvr>
                                        <p:cTn id="9"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2" name="Rectangle 31">
            <a:extLst>
              <a:ext uri="{FF2B5EF4-FFF2-40B4-BE49-F238E27FC236}">
                <a16:creationId xmlns:a16="http://schemas.microsoft.com/office/drawing/2014/main" id="{A082E5AA-6E5F-4FCC-8C41-11E32F833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A3D569D-D3A6-49CA-A483-291E95DA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11650"/>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6D36BA5-9FB6-6B46-4C1F-AADF8153C51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552" y="727289"/>
            <a:ext cx="5322146" cy="890169"/>
          </a:xfrm>
        </p:spPr>
        <p:txBody>
          <a:bodyPr>
            <a:noAutofit/>
          </a:bodyPr>
          <a:lstStyle/>
          <a:p>
            <a:pPr>
              <a:lnSpc>
                <a:spcPct val="100000"/>
              </a:lnSpc>
            </a:pPr>
            <a:r>
              <a:rPr lang="en-GB" sz="2000" dirty="0"/>
              <a:t>Green communities Awards</a:t>
            </a:r>
          </a:p>
          <a:p>
            <a:pPr>
              <a:lnSpc>
                <a:spcPct val="100000"/>
              </a:lnSpc>
            </a:pPr>
            <a:r>
              <a:rPr lang="en-GB" sz="2000" dirty="0"/>
              <a:t>Best Tourist Villages 2024</a:t>
            </a:r>
            <a:endParaRPr lang="en-US" sz="2000" dirty="0"/>
          </a:p>
        </p:txBody>
      </p:sp>
      <p:pic>
        <p:nvPicPr>
          <p:cNvPr id="21" name="Content Placeholder 20" descr="A screenshot of a phone&#10;&#10;AI-generated content may be incorrect.">
            <a:extLst>
              <a:ext uri="{FF2B5EF4-FFF2-40B4-BE49-F238E27FC236}">
                <a16:creationId xmlns:a16="http://schemas.microsoft.com/office/drawing/2014/main" id="{F17CC9AB-0020-A175-8ABF-3CC81BB63E1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b="25990"/>
          <a:stretch/>
        </p:blipFill>
        <p:spPr>
          <a:xfrm>
            <a:off x="6331399" y="2099753"/>
            <a:ext cx="3394413" cy="4695754"/>
          </a:xfrm>
          <a:prstGeom prst="rect">
            <a:avLst/>
          </a:prstGeom>
        </p:spPr>
      </p:pic>
      <p:pic>
        <p:nvPicPr>
          <p:cNvPr id="23" name="Picture 22" descr="A green and white circle with a white circle with a white circle with a white circle with a white circle with a green circle with a white circle with a white circle with a white circle with a&#10;&#10;AI-generated content may be incorrect.">
            <a:extLst>
              <a:ext uri="{FF2B5EF4-FFF2-40B4-BE49-F238E27FC236}">
                <a16:creationId xmlns:a16="http://schemas.microsoft.com/office/drawing/2014/main" id="{0B549DCB-A14E-E8BB-74C5-623E0D23E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869" y="2362225"/>
            <a:ext cx="4147900" cy="3106921"/>
          </a:xfrm>
          <a:prstGeom prst="rect">
            <a:avLst/>
          </a:prstGeom>
        </p:spPr>
      </p:pic>
      <p:sp>
        <p:nvSpPr>
          <p:cNvPr id="3" name="Title 1">
            <a:extLst>
              <a:ext uri="{FF2B5EF4-FFF2-40B4-BE49-F238E27FC236}">
                <a16:creationId xmlns:a16="http://schemas.microsoft.com/office/drawing/2014/main" id="{E7F105A2-6176-07A4-9844-A2098B6B4BB2}"/>
              </a:ext>
            </a:extLst>
          </p:cNvPr>
          <p:cNvSpPr txBox="1">
            <a:spLocks/>
          </p:cNvSpPr>
          <p:nvPr/>
        </p:nvSpPr>
        <p:spPr>
          <a:xfrm>
            <a:off x="438694" y="658373"/>
            <a:ext cx="5099229" cy="1664208"/>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Building a Reputation for Sustainability</a:t>
            </a:r>
            <a:endParaRPr lang="en-US" sz="3600" dirty="0"/>
          </a:p>
        </p:txBody>
      </p:sp>
    </p:spTree>
    <p:extLst>
      <p:ext uri="{BB962C8B-B14F-4D97-AF65-F5344CB8AC3E}">
        <p14:creationId xmlns:p14="http://schemas.microsoft.com/office/powerpoint/2010/main" val="23580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F5121E-DD9D-A2A1-F309-13E92DDACD9C}"/>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3C0CB3FA-E0B2-9CF2-D8A2-5FB27B722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C96CBA79-3741-5CBB-C884-E79EDAC55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0B42650-44BD-0A25-A1A1-9822A5800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8860A856-558F-FF99-EE5F-7852A0C9A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Title 1">
            <a:extLst>
              <a:ext uri="{FF2B5EF4-FFF2-40B4-BE49-F238E27FC236}">
                <a16:creationId xmlns:a16="http://schemas.microsoft.com/office/drawing/2014/main" id="{8AB03EAE-BC66-FAAE-9075-C2DA2106A94F}"/>
              </a:ext>
            </a:extLst>
          </p:cNvPr>
          <p:cNvSpPr txBox="1">
            <a:spLocks/>
          </p:cNvSpPr>
          <p:nvPr/>
        </p:nvSpPr>
        <p:spPr>
          <a:xfrm>
            <a:off x="438694" y="658373"/>
            <a:ext cx="5099229" cy="1664208"/>
          </a:xfrm>
          <a:prstGeom prst="rect">
            <a:avLst/>
          </a:prstGeom>
        </p:spPr>
        <p:txBody>
          <a:bodyPr vert="horz" lIns="91440" tIns="45720" rIns="91440" bIns="45720" rtlCol="0" anchor="t">
            <a:normAutofit fontScale="92500"/>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err="1"/>
              <a:t>Acpelia</a:t>
            </a:r>
            <a:r>
              <a:rPr lang="en-US" dirty="0"/>
              <a:t> Sustainable Tourism Programs</a:t>
            </a:r>
            <a:endParaRPr lang="en-US" sz="3600" dirty="0"/>
          </a:p>
        </p:txBody>
      </p:sp>
      <p:pic>
        <p:nvPicPr>
          <p:cNvPr id="3" name="Content Placeholder 4" descr="A close up of a word&#10;&#10;AI-generated content may be incorrect.">
            <a:extLst>
              <a:ext uri="{FF2B5EF4-FFF2-40B4-BE49-F238E27FC236}">
                <a16:creationId xmlns:a16="http://schemas.microsoft.com/office/drawing/2014/main" id="{6346A73B-18E5-900F-AB33-994D0EF84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4436" y="2175398"/>
            <a:ext cx="2156647" cy="388654"/>
          </a:xfrm>
          <a:prstGeom prst="rect">
            <a:avLst/>
          </a:prstGeom>
          <a:ln>
            <a:solidFill>
              <a:srgbClr val="0070C0"/>
            </a:solidFill>
          </a:ln>
        </p:spPr>
      </p:pic>
      <p:pic>
        <p:nvPicPr>
          <p:cNvPr id="5" name="Picture 4" descr="A poster with a person holding a person's hand&#10;&#10;AI-generated content may be incorrect.">
            <a:extLst>
              <a:ext uri="{FF2B5EF4-FFF2-40B4-BE49-F238E27FC236}">
                <a16:creationId xmlns:a16="http://schemas.microsoft.com/office/drawing/2014/main" id="{531C259D-5B1D-BF28-9EDF-84519B425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9157" y="2129567"/>
            <a:ext cx="2731396" cy="3651867"/>
          </a:xfrm>
          <a:prstGeom prst="rect">
            <a:avLst/>
          </a:prstGeom>
        </p:spPr>
      </p:pic>
      <p:pic>
        <p:nvPicPr>
          <p:cNvPr id="8" name="Picture 7" descr="A logo with a tree of life and different symbols&#10;&#10;AI-generated content may be incorrect.">
            <a:extLst>
              <a:ext uri="{FF2B5EF4-FFF2-40B4-BE49-F238E27FC236}">
                <a16:creationId xmlns:a16="http://schemas.microsoft.com/office/drawing/2014/main" id="{98BDEF81-EB80-C640-ED73-B81A73B4D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868" y="2114433"/>
            <a:ext cx="2981524" cy="3451764"/>
          </a:xfrm>
          <a:prstGeom prst="rect">
            <a:avLst/>
          </a:prstGeom>
        </p:spPr>
      </p:pic>
      <p:pic>
        <p:nvPicPr>
          <p:cNvPr id="9" name="Picture 8" descr="A logo with text and arrows&#10;&#10;AI-generated content may be incorrect.">
            <a:extLst>
              <a:ext uri="{FF2B5EF4-FFF2-40B4-BE49-F238E27FC236}">
                <a16:creationId xmlns:a16="http://schemas.microsoft.com/office/drawing/2014/main" id="{6849B6D2-954A-79B3-C8C5-D94FEC06BE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3295" y="2156114"/>
            <a:ext cx="2971519" cy="3571826"/>
          </a:xfrm>
          <a:prstGeom prst="rect">
            <a:avLst/>
          </a:prstGeom>
        </p:spPr>
      </p:pic>
    </p:spTree>
    <p:extLst>
      <p:ext uri="{BB962C8B-B14F-4D97-AF65-F5344CB8AC3E}">
        <p14:creationId xmlns:p14="http://schemas.microsoft.com/office/powerpoint/2010/main" val="302842347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5938F-418A-ED38-1E80-F85ABAB9380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32DA146-CC23-3CE9-694B-5CF5D33D8690}"/>
              </a:ext>
            </a:extLst>
          </p:cNvPr>
          <p:cNvPicPr>
            <a:picLocks noChangeAspect="1"/>
          </p:cNvPicPr>
          <p:nvPr/>
        </p:nvPicPr>
        <p:blipFill>
          <a:blip r:embed="rId3">
            <a:alphaModFix amt="40000"/>
          </a:blip>
          <a:srcRect/>
          <a:stretch>
            <a:fillRect/>
          </a:stretch>
        </p:blipFill>
        <p:spPr>
          <a:xfrm>
            <a:off x="-2" y="-2"/>
            <a:ext cx="12192001" cy="6858001"/>
          </a:xfrm>
          <a:prstGeom prst="rect">
            <a:avLst/>
          </a:prstGeom>
        </p:spPr>
      </p:pic>
      <p:sp>
        <p:nvSpPr>
          <p:cNvPr id="5" name="Title 1">
            <a:extLst>
              <a:ext uri="{FF2B5EF4-FFF2-40B4-BE49-F238E27FC236}">
                <a16:creationId xmlns:a16="http://schemas.microsoft.com/office/drawing/2014/main" id="{0859D2C5-C635-0416-28D3-9F3E620AE478}"/>
              </a:ext>
            </a:extLst>
          </p:cNvPr>
          <p:cNvSpPr txBox="1">
            <a:spLocks/>
          </p:cNvSpPr>
          <p:nvPr/>
        </p:nvSpPr>
        <p:spPr>
          <a:xfrm>
            <a:off x="521208" y="1325880"/>
            <a:ext cx="11155680" cy="1408176"/>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7200" b="1" kern="1200">
                <a:solidFill>
                  <a:schemeClr val="tx1"/>
                </a:solidFill>
                <a:latin typeface="+mj-lt"/>
                <a:ea typeface="+mj-ea"/>
                <a:cs typeface="+mj-cs"/>
              </a:defRPr>
            </a:lvl1pPr>
          </a:lstStyle>
          <a:p>
            <a:r>
              <a:rPr lang="en-US" sz="6800"/>
              <a:t>Conclusion</a:t>
            </a:r>
          </a:p>
        </p:txBody>
      </p:sp>
      <p:graphicFrame>
        <p:nvGraphicFramePr>
          <p:cNvPr id="6" name="Content Placeholder 2">
            <a:extLst>
              <a:ext uri="{FF2B5EF4-FFF2-40B4-BE49-F238E27FC236}">
                <a16:creationId xmlns:a16="http://schemas.microsoft.com/office/drawing/2014/main" id="{177A2304-6834-66C4-BDAF-77FEA4754C6C}"/>
              </a:ext>
            </a:extLst>
          </p:cNvPr>
          <p:cNvGraphicFramePr>
            <a:graphicFrameLocks/>
          </p:cNvGraphicFramePr>
          <p:nvPr>
            <p:extLst>
              <p:ext uri="{D42A27DB-BD31-4B8C-83A1-F6EECF244321}">
                <p14:modId xmlns:p14="http://schemas.microsoft.com/office/powerpoint/2010/main" val="2340261981"/>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1208" y="3471370"/>
          <a:ext cx="11155680" cy="24688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6698594A-A374-925D-E748-65A27CBA1BE4}"/>
              </a:ext>
            </a:extLst>
          </p:cNvPr>
          <p:cNvPicPr>
            <a:picLocks noChangeAspect="1"/>
          </p:cNvPicPr>
          <p:nvPr/>
        </p:nvPicPr>
        <p:blipFill>
          <a:blip r:embed="rId9"/>
          <a:stretch>
            <a:fillRect/>
          </a:stretch>
        </p:blipFill>
        <p:spPr>
          <a:xfrm>
            <a:off x="8302415" y="897146"/>
            <a:ext cx="3889585" cy="2188654"/>
          </a:xfrm>
          <a:prstGeom prst="rect">
            <a:avLst/>
          </a:prstGeom>
        </p:spPr>
      </p:pic>
      <p:sp>
        <p:nvSpPr>
          <p:cNvPr id="8" name="Title 1">
            <a:extLst>
              <a:ext uri="{FF2B5EF4-FFF2-40B4-BE49-F238E27FC236}">
                <a16:creationId xmlns:a16="http://schemas.microsoft.com/office/drawing/2014/main" id="{A62BD1AA-99BE-CB25-A410-9F812A0003F9}"/>
              </a:ext>
            </a:extLst>
          </p:cNvPr>
          <p:cNvSpPr txBox="1">
            <a:spLocks/>
          </p:cNvSpPr>
          <p:nvPr/>
        </p:nvSpPr>
        <p:spPr>
          <a:xfrm>
            <a:off x="613450" y="1145889"/>
            <a:ext cx="6300216" cy="132588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nSpc>
                <a:spcPct val="90000"/>
              </a:lnSpc>
            </a:pPr>
            <a:r>
              <a:rPr lang="en-US" sz="3100" dirty="0"/>
              <a:t>PISSOURI - CYPRUS</a:t>
            </a:r>
          </a:p>
        </p:txBody>
      </p:sp>
      <p:pic>
        <p:nvPicPr>
          <p:cNvPr id="9" name="Content Placeholder 35" descr="A logo with grapes and text&#10;&#10;AI-generated content may be incorrect.">
            <a:extLst>
              <a:ext uri="{FF2B5EF4-FFF2-40B4-BE49-F238E27FC236}">
                <a16:creationId xmlns:a16="http://schemas.microsoft.com/office/drawing/2014/main" id="{B25ED5FC-23FF-FB9D-5906-61E3BFE641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1073142"/>
            <a:ext cx="1932472" cy="1932472"/>
          </a:xfrm>
          <a:prstGeom prst="rect">
            <a:avLst/>
          </a:prstGeom>
        </p:spPr>
      </p:pic>
      <p:sp>
        <p:nvSpPr>
          <p:cNvPr id="10" name="TextBox 9">
            <a:extLst>
              <a:ext uri="{FF2B5EF4-FFF2-40B4-BE49-F238E27FC236}">
                <a16:creationId xmlns:a16="http://schemas.microsoft.com/office/drawing/2014/main" id="{25A52140-1D0E-4297-05E9-5341FB356F17}"/>
              </a:ext>
            </a:extLst>
          </p:cNvPr>
          <p:cNvSpPr txBox="1"/>
          <p:nvPr/>
        </p:nvSpPr>
        <p:spPr>
          <a:xfrm>
            <a:off x="0" y="4705810"/>
            <a:ext cx="12192000" cy="1384995"/>
          </a:xfrm>
          <a:prstGeom prst="rect">
            <a:avLst/>
          </a:prstGeom>
          <a:noFill/>
        </p:spPr>
        <p:txBody>
          <a:bodyPr wrap="square" rtlCol="0">
            <a:spAutoFit/>
          </a:bodyPr>
          <a:lstStyle/>
          <a:p>
            <a:pPr algn="ctr"/>
            <a:r>
              <a:rPr lang="en-CY" sz="2800" i="1" dirty="0"/>
              <a:t>Pissouri is committed to Sustainable Tourism development, </a:t>
            </a:r>
          </a:p>
          <a:p>
            <a:pPr algn="ctr"/>
            <a:r>
              <a:rPr lang="en-CY" sz="2800" i="1" dirty="0"/>
              <a:t>for the wellbeing of the lo</a:t>
            </a:r>
            <a:r>
              <a:rPr lang="en-GB" sz="2800" i="1" dirty="0"/>
              <a:t>c</a:t>
            </a:r>
            <a:r>
              <a:rPr lang="en-CY" sz="2800" i="1" dirty="0"/>
              <a:t>al and visiting communities, our heritage and natural environment.</a:t>
            </a:r>
          </a:p>
        </p:txBody>
      </p:sp>
    </p:spTree>
    <p:extLst>
      <p:ext uri="{BB962C8B-B14F-4D97-AF65-F5344CB8AC3E}">
        <p14:creationId xmlns:p14="http://schemas.microsoft.com/office/powerpoint/2010/main" val="28792466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BDF253-ACC5-647A-2E1E-08DE231E7EED}"/>
              </a:ext>
            </a:extLst>
          </p:cNvPr>
          <p:cNvSpPr>
            <a:spLocks noGrp="1"/>
          </p:cNvSpPr>
          <p:nvPr>
            <p:ph type="ctrTitle"/>
          </p:nvPr>
        </p:nvSpPr>
        <p:spPr>
          <a:xfrm>
            <a:off x="472440" y="5303521"/>
            <a:ext cx="7737857" cy="748501"/>
          </a:xfrm>
        </p:spPr>
        <p:txBody>
          <a:bodyPr anchor="b">
            <a:normAutofit/>
          </a:bodyPr>
          <a:lstStyle/>
          <a:p>
            <a:pPr>
              <a:lnSpc>
                <a:spcPct val="90000"/>
              </a:lnSpc>
            </a:pPr>
            <a:r>
              <a:rPr lang="en-US" sz="2200" dirty="0"/>
              <a:t>Tourism for Nature: Conserving Coastal and Marine Resources Through Sustainable Rural Development</a:t>
            </a:r>
          </a:p>
        </p:txBody>
      </p:sp>
      <p:sp>
        <p:nvSpPr>
          <p:cNvPr id="3" name="Subtitle 2">
            <a:extLst>
              <a:ext uri="{FF2B5EF4-FFF2-40B4-BE49-F238E27FC236}">
                <a16:creationId xmlns:a16="http://schemas.microsoft.com/office/drawing/2014/main" id="{77D609EA-74A5-A5AE-4A5D-7A1A6BB4DEEF}"/>
              </a:ext>
            </a:extLst>
          </p:cNvPr>
          <p:cNvSpPr>
            <a:spLocks noGrp="1"/>
          </p:cNvSpPr>
          <p:nvPr>
            <p:ph type="subTitle" idx="1"/>
          </p:nvPr>
        </p:nvSpPr>
        <p:spPr>
          <a:xfrm>
            <a:off x="8377646" y="5303521"/>
            <a:ext cx="3366484" cy="975898"/>
          </a:xfrm>
        </p:spPr>
        <p:txBody>
          <a:bodyPr anchor="b">
            <a:normAutofit/>
          </a:bodyPr>
          <a:lstStyle/>
          <a:p>
            <a:pPr algn="r">
              <a:lnSpc>
                <a:spcPct val="100000"/>
              </a:lnSpc>
            </a:pPr>
            <a:r>
              <a:rPr lang="en-US" sz="1900" dirty="0"/>
              <a:t>Promoting eco-friendly tourism to support coastal ecosystems</a:t>
            </a:r>
          </a:p>
        </p:txBody>
      </p:sp>
      <p:sp>
        <p:nvSpPr>
          <p:cNvPr id="28" name="Freeform: Shape 27">
            <a:extLst>
              <a:ext uri="{FF2B5EF4-FFF2-40B4-BE49-F238E27FC236}">
                <a16:creationId xmlns:a16="http://schemas.microsoft.com/office/drawing/2014/main" id="{DCC11005-BC53-5976-9587-FB0B62EF6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EE7525B7-6DA9-6D33-FC04-307502FD8151}"/>
              </a:ext>
            </a:extLst>
          </p:cNvPr>
          <p:cNvPicPr>
            <a:picLocks noChangeAspect="1"/>
          </p:cNvPicPr>
          <p:nvPr/>
        </p:nvPicPr>
        <p:blipFill>
          <a:blip r:embed="rId3"/>
          <a:stretch>
            <a:fillRect/>
          </a:stretch>
        </p:blipFill>
        <p:spPr>
          <a:xfrm>
            <a:off x="3314699" y="2297681"/>
            <a:ext cx="5502728" cy="3092772"/>
          </a:xfrm>
          <a:prstGeom prst="rect">
            <a:avLst/>
          </a:prstGeom>
        </p:spPr>
      </p:pic>
      <p:pic>
        <p:nvPicPr>
          <p:cNvPr id="17" name="Picture 16" descr="A high angle view of a beach&#10;&#10;AI-generated content may be incorrect.">
            <a:extLst>
              <a:ext uri="{FF2B5EF4-FFF2-40B4-BE49-F238E27FC236}">
                <a16:creationId xmlns:a16="http://schemas.microsoft.com/office/drawing/2014/main" id="{B7F51F67-A9DB-E33F-2158-1C8985928512}"/>
              </a:ext>
            </a:extLst>
          </p:cNvPr>
          <p:cNvPicPr>
            <a:picLocks noChangeAspect="1"/>
          </p:cNvPicPr>
          <p:nvPr/>
        </p:nvPicPr>
        <p:blipFill>
          <a:blip r:embed="rId4">
            <a:extLst>
              <a:ext uri="{28A0092B-C50C-407E-A947-70E740481C1C}">
                <a14:useLocalDpi xmlns:a14="http://schemas.microsoft.com/office/drawing/2010/main" val="0"/>
              </a:ext>
            </a:extLst>
          </a:blip>
          <a:srcRect t="2176" r="-1" b="5458"/>
          <a:stretch>
            <a:fillRect/>
          </a:stretch>
        </p:blipFill>
        <p:spPr>
          <a:xfrm>
            <a:off x="517869" y="970929"/>
            <a:ext cx="3547872" cy="4096268"/>
          </a:xfrm>
          <a:prstGeom prst="rect">
            <a:avLst/>
          </a:prstGeom>
        </p:spPr>
      </p:pic>
      <p:pic>
        <p:nvPicPr>
          <p:cNvPr id="15" name="Picture 14" descr="A deer on a cliff by the water&#10;&#10;AI-generated content may be incorrect.">
            <a:extLst>
              <a:ext uri="{FF2B5EF4-FFF2-40B4-BE49-F238E27FC236}">
                <a16:creationId xmlns:a16="http://schemas.microsoft.com/office/drawing/2014/main" id="{9AC0BEBC-506D-658C-307D-410D06D1D376}"/>
              </a:ext>
            </a:extLst>
          </p:cNvPr>
          <p:cNvPicPr>
            <a:picLocks noChangeAspect="1"/>
          </p:cNvPicPr>
          <p:nvPr/>
        </p:nvPicPr>
        <p:blipFill>
          <a:blip r:embed="rId5">
            <a:extLst>
              <a:ext uri="{28A0092B-C50C-407E-A947-70E740481C1C}">
                <a14:useLocalDpi xmlns:a14="http://schemas.microsoft.com/office/drawing/2010/main" val="0"/>
              </a:ext>
            </a:extLst>
          </a:blip>
          <a:srcRect l="18198" r="33083" b="2"/>
          <a:stretch>
            <a:fillRect/>
          </a:stretch>
        </p:blipFill>
        <p:spPr>
          <a:xfrm>
            <a:off x="8123211" y="970929"/>
            <a:ext cx="3547872" cy="4096268"/>
          </a:xfrm>
          <a:prstGeom prst="rect">
            <a:avLst/>
          </a:prstGeom>
        </p:spPr>
      </p:pic>
    </p:spTree>
    <p:extLst>
      <p:ext uri="{BB962C8B-B14F-4D97-AF65-F5344CB8AC3E}">
        <p14:creationId xmlns:p14="http://schemas.microsoft.com/office/powerpoint/2010/main" val="242656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Rectangle 20">
            <a:extLst>
              <a:ext uri="{FF2B5EF4-FFF2-40B4-BE49-F238E27FC236}">
                <a16:creationId xmlns:a16="http://schemas.microsoft.com/office/drawing/2014/main" id="{E8873F53-55B7-4E34-B697-201CF2F10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3582F239-9C65-E23F-B8AD-D2C003B0DF22}"/>
              </a:ext>
            </a:extLst>
          </p:cNvPr>
          <p:cNvSpPr>
            <a:spLocks noGrp="1"/>
          </p:cNvSpPr>
          <p:nvPr>
            <p:ph type="title"/>
          </p:nvPr>
        </p:nvSpPr>
        <p:spPr>
          <a:xfrm>
            <a:off x="7674429" y="337969"/>
            <a:ext cx="3200400" cy="1242278"/>
          </a:xfrm>
        </p:spPr>
        <p:txBody>
          <a:bodyPr vert="horz" lIns="91440" tIns="45720" rIns="91440" bIns="45720" rtlCol="0" anchor="b">
            <a:normAutofit/>
          </a:bodyPr>
          <a:lstStyle/>
          <a:p>
            <a:r>
              <a:rPr lang="en-US" sz="4000" b="1" kern="1200" dirty="0">
                <a:solidFill>
                  <a:schemeClr val="tx1"/>
                </a:solidFill>
                <a:latin typeface="+mj-lt"/>
                <a:ea typeface="+mj-ea"/>
                <a:cs typeface="+mj-cs"/>
              </a:rPr>
              <a:t>Agenda</a:t>
            </a:r>
          </a:p>
        </p:txBody>
      </p:sp>
      <p:sp>
        <p:nvSpPr>
          <p:cNvPr id="23" name="Freeform: Shape 22">
            <a:extLst>
              <a:ext uri="{FF2B5EF4-FFF2-40B4-BE49-F238E27FC236}">
                <a16:creationId xmlns:a16="http://schemas.microsoft.com/office/drawing/2014/main" id="{FD90D0AA-A57E-2DE9-0CE8-B7B306878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7" name="Content Placeholder 6">
            <a:extLst>
              <a:ext uri="{FF2B5EF4-FFF2-40B4-BE49-F238E27FC236}">
                <a16:creationId xmlns:a16="http://schemas.microsoft.com/office/drawing/2014/main" id="{ED8D8E7C-B7BC-FBEE-04D4-74051B4E455C}"/>
              </a:ext>
            </a:extLst>
          </p:cNvPr>
          <p:cNvPicPr>
            <a:picLocks noGrp="1" noChangeAspect="1"/>
          </p:cNvPicPr>
          <p:nvPr>
            <p:ph sz="half" idx="1"/>
          </p:nvPr>
        </p:nvPicPr>
        <p:blipFill>
          <a:blip r:embed="rId3"/>
          <a:srcRect l="21155" r="-1" b="-1"/>
          <a:stretch>
            <a:fillRect/>
          </a:stretch>
        </p:blipFill>
        <p:spPr>
          <a:xfrm>
            <a:off x="524028" y="959108"/>
            <a:ext cx="6924039" cy="4939784"/>
          </a:xfrm>
          <a:prstGeom prst="rect">
            <a:avLst/>
          </a:prstGeom>
        </p:spPr>
      </p:pic>
      <p:sp>
        <p:nvSpPr>
          <p:cNvPr id="4" name="Content Placeholder 3">
            <a:extLst>
              <a:ext uri="{FF2B5EF4-FFF2-40B4-BE49-F238E27FC236}">
                <a16:creationId xmlns:a16="http://schemas.microsoft.com/office/drawing/2014/main" id="{6BA2B5AA-C54D-6F80-89A2-DD23EE3229D7}"/>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a:xfrm>
            <a:off x="7674429" y="1719937"/>
            <a:ext cx="3996653" cy="4321633"/>
          </a:xfrm>
        </p:spPr>
        <p:txBody>
          <a:bodyPr vert="horz" lIns="91440" tIns="45720" rIns="91440" bIns="45720" rtlCol="0">
            <a:noAutofit/>
          </a:bodyPr>
          <a:lstStyle/>
          <a:p>
            <a:pPr>
              <a:lnSpc>
                <a:spcPct val="100000"/>
              </a:lnSpc>
            </a:pPr>
            <a:r>
              <a:rPr lang="en-US" sz="2000" dirty="0"/>
              <a:t>Protecting Coastal and Marine Resources in Rural Tourism Areas</a:t>
            </a:r>
          </a:p>
          <a:p>
            <a:pPr>
              <a:lnSpc>
                <a:spcPct val="100000"/>
              </a:lnSpc>
            </a:pPr>
            <a:r>
              <a:rPr lang="en-US" sz="2000" dirty="0"/>
              <a:t>Key Sustainability Actions for Resource Conservation</a:t>
            </a:r>
          </a:p>
          <a:p>
            <a:pPr>
              <a:lnSpc>
                <a:spcPct val="100000"/>
              </a:lnSpc>
            </a:pPr>
            <a:r>
              <a:rPr lang="en-US" sz="2000" dirty="0"/>
              <a:t>The Role of Tourism in Supporting Environmental Actions</a:t>
            </a:r>
          </a:p>
          <a:p>
            <a:pPr>
              <a:lnSpc>
                <a:spcPct val="100000"/>
              </a:lnSpc>
            </a:pPr>
            <a:r>
              <a:rPr lang="en-US" sz="2000" dirty="0"/>
              <a:t>Enhancing Tourism Experience Through Conservation Efforts</a:t>
            </a:r>
          </a:p>
        </p:txBody>
      </p:sp>
    </p:spTree>
    <p:extLst>
      <p:ext uri="{BB962C8B-B14F-4D97-AF65-F5344CB8AC3E}">
        <p14:creationId xmlns:p14="http://schemas.microsoft.com/office/powerpoint/2010/main" val="2115548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D3A0-9EFD-C928-7479-EE4DB5606C9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FA72633-9197-9D8E-187F-2528B114DDD5}"/>
              </a:ext>
            </a:extLst>
          </p:cNvPr>
          <p:cNvPicPr>
            <a:picLocks noChangeAspect="1"/>
          </p:cNvPicPr>
          <p:nvPr/>
        </p:nvPicPr>
        <p:blipFill>
          <a:blip r:embed="rId3">
            <a:alphaModFix amt="40000"/>
          </a:blip>
          <a:srcRect/>
          <a:stretch>
            <a:fillRect/>
          </a:stretch>
        </p:blipFill>
        <p:spPr>
          <a:xfrm>
            <a:off x="-2" y="-2"/>
            <a:ext cx="12192001" cy="6858001"/>
          </a:xfrm>
          <a:prstGeom prst="rect">
            <a:avLst/>
          </a:prstGeom>
        </p:spPr>
      </p:pic>
      <p:sp>
        <p:nvSpPr>
          <p:cNvPr id="2" name="Title 1">
            <a:extLst>
              <a:ext uri="{FF2B5EF4-FFF2-40B4-BE49-F238E27FC236}">
                <a16:creationId xmlns:a16="http://schemas.microsoft.com/office/drawing/2014/main" id="{E59067D0-D791-A423-97FD-199E2B9756C3}"/>
              </a:ext>
            </a:extLst>
          </p:cNvPr>
          <p:cNvSpPr>
            <a:spLocks noGrp="1"/>
          </p:cNvSpPr>
          <p:nvPr>
            <p:ph type="ctrTitle"/>
          </p:nvPr>
        </p:nvSpPr>
        <p:spPr>
          <a:xfrm>
            <a:off x="517870" y="978407"/>
            <a:ext cx="5021182" cy="3290107"/>
          </a:xfrm>
        </p:spPr>
        <p:txBody>
          <a:bodyPr anchor="t">
            <a:normAutofit/>
          </a:bodyPr>
          <a:lstStyle/>
          <a:p>
            <a:pPr>
              <a:lnSpc>
                <a:spcPct val="90000"/>
              </a:lnSpc>
            </a:pPr>
            <a:r>
              <a:rPr lang="en-US" sz="4200" dirty="0"/>
              <a:t>Protecting Coastal and Marine Resources</a:t>
            </a:r>
          </a:p>
        </p:txBody>
      </p:sp>
    </p:spTree>
    <p:extLst>
      <p:ext uri="{BB962C8B-B14F-4D97-AF65-F5344CB8AC3E}">
        <p14:creationId xmlns:p14="http://schemas.microsoft.com/office/powerpoint/2010/main" val="400384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2" name="Rectangle 31">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FAC524-E91F-28C9-4EC1-A11B7AD8425A}"/>
              </a:ext>
            </a:extLst>
          </p:cNvPr>
          <p:cNvSpPr>
            <a:spLocks noGrp="1"/>
          </p:cNvSpPr>
          <p:nvPr>
            <p:ph type="title"/>
          </p:nvPr>
        </p:nvSpPr>
        <p:spPr>
          <a:xfrm>
            <a:off x="438694" y="658373"/>
            <a:ext cx="5541264" cy="1664208"/>
          </a:xfrm>
        </p:spPr>
        <p:txBody>
          <a:bodyPr vert="horz" lIns="91440" tIns="45720" rIns="91440" bIns="45720" rtlCol="0" anchor="t">
            <a:normAutofit/>
          </a:bodyPr>
          <a:lstStyle/>
          <a:p>
            <a:r>
              <a:rPr lang="en-US" b="1" kern="1200" dirty="0">
                <a:solidFill>
                  <a:schemeClr val="tx1"/>
                </a:solidFill>
                <a:latin typeface="+mj-lt"/>
                <a:ea typeface="+mj-ea"/>
                <a:cs typeface="+mj-cs"/>
              </a:rPr>
              <a:t>NATURA 2000</a:t>
            </a:r>
            <a:br>
              <a:rPr lang="en-US" b="1" kern="1200" dirty="0">
                <a:solidFill>
                  <a:schemeClr val="tx1"/>
                </a:solidFill>
                <a:latin typeface="+mj-lt"/>
                <a:ea typeface="+mj-ea"/>
                <a:cs typeface="+mj-cs"/>
              </a:rPr>
            </a:br>
            <a:r>
              <a:rPr lang="en-US" sz="3600" b="1" kern="1200" dirty="0">
                <a:solidFill>
                  <a:schemeClr val="tx1"/>
                </a:solidFill>
                <a:latin typeface="+mj-lt"/>
                <a:ea typeface="+mj-ea"/>
                <a:cs typeface="+mj-cs"/>
              </a:rPr>
              <a:t>Economic Benefits</a:t>
            </a:r>
          </a:p>
        </p:txBody>
      </p:sp>
      <p:sp>
        <p:nvSpPr>
          <p:cNvPr id="34" name="Rectangle 33">
            <a:extLst>
              <a:ext uri="{FF2B5EF4-FFF2-40B4-BE49-F238E27FC236}">
                <a16:creationId xmlns:a16="http://schemas.microsoft.com/office/drawing/2014/main" id="{B3367C65-B72C-202E-98A7-9B20F8F2F5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6" name="Rectangle 35">
            <a:extLst>
              <a:ext uri="{FF2B5EF4-FFF2-40B4-BE49-F238E27FC236}">
                <a16:creationId xmlns:a16="http://schemas.microsoft.com/office/drawing/2014/main" id="{AE558C32-DE71-E6B3-A032-D3EA9CB0F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6" name="Picture 5" descr="A cliff with a body of water&#10;&#10;AI-generated content may be incorrect.">
            <a:extLst>
              <a:ext uri="{FF2B5EF4-FFF2-40B4-BE49-F238E27FC236}">
                <a16:creationId xmlns:a16="http://schemas.microsoft.com/office/drawing/2014/main" id="{97359802-E58E-9582-90F1-5744D49B71BB}"/>
              </a:ext>
            </a:extLst>
          </p:cNvPr>
          <p:cNvPicPr>
            <a:picLocks noChangeAspect="1"/>
          </p:cNvPicPr>
          <p:nvPr/>
        </p:nvPicPr>
        <p:blipFill>
          <a:blip r:embed="rId3">
            <a:extLst>
              <a:ext uri="{28A0092B-C50C-407E-A947-70E740481C1C}">
                <a14:useLocalDpi xmlns:a14="http://schemas.microsoft.com/office/drawing/2010/main" val="0"/>
              </a:ext>
            </a:extLst>
          </a:blip>
          <a:srcRect r="19581" b="2"/>
          <a:stretch>
            <a:fillRect/>
          </a:stretch>
        </p:blipFill>
        <p:spPr>
          <a:xfrm>
            <a:off x="517867" y="2010809"/>
            <a:ext cx="5020056" cy="3511296"/>
          </a:xfrm>
          <a:prstGeom prst="rect">
            <a:avLst/>
          </a:prstGeom>
        </p:spPr>
      </p:pic>
      <p:sp>
        <p:nvSpPr>
          <p:cNvPr id="4" name="Content Placeholder 3">
            <a:extLst>
              <a:ext uri="{FF2B5EF4-FFF2-40B4-BE49-F238E27FC236}">
                <a16:creationId xmlns:a16="http://schemas.microsoft.com/office/drawing/2014/main" id="{29DB25E4-4A49-31AA-5453-EBFE80AE731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11092" y="634509"/>
            <a:ext cx="5642213" cy="5765076"/>
          </a:xfrm>
        </p:spPr>
        <p:txBody>
          <a:bodyPr>
            <a:noAutofit/>
          </a:bodyPr>
          <a:lstStyle/>
          <a:p>
            <a:pPr marL="0" indent="0">
              <a:lnSpc>
                <a:spcPct val="100000"/>
              </a:lnSpc>
              <a:buNone/>
            </a:pPr>
            <a:r>
              <a:rPr lang="en-GB" b="1" dirty="0"/>
              <a:t>Tourism and Recreation</a:t>
            </a:r>
            <a:endParaRPr lang="en-GB" dirty="0"/>
          </a:p>
          <a:p>
            <a:pPr fontAlgn="ctr">
              <a:lnSpc>
                <a:spcPct val="100000"/>
              </a:lnSpc>
            </a:pPr>
            <a:r>
              <a:rPr lang="en-GB" dirty="0"/>
              <a:t>Natura 2000 sites attract tourists interested in nature-based activities, boosting local economies through spending on accommodation, food, transportation, and recreational activities. </a:t>
            </a:r>
          </a:p>
          <a:p>
            <a:pPr marL="0" indent="0">
              <a:lnSpc>
                <a:spcPct val="100000"/>
              </a:lnSpc>
              <a:buNone/>
            </a:pPr>
            <a:r>
              <a:rPr lang="en-GB" b="1" dirty="0"/>
              <a:t>Ecosystem Services</a:t>
            </a:r>
            <a:endParaRPr lang="en-GB" dirty="0"/>
          </a:p>
          <a:p>
            <a:pPr fontAlgn="ctr">
              <a:lnSpc>
                <a:spcPct val="100000"/>
              </a:lnSpc>
            </a:pPr>
            <a:r>
              <a:rPr lang="en-GB" dirty="0"/>
              <a:t>These areas provide essential services like clean water, pollination, and climate regulation, which are vital for human well-being and economic activity. </a:t>
            </a:r>
          </a:p>
          <a:p>
            <a:pPr marL="0" indent="0">
              <a:lnSpc>
                <a:spcPct val="100000"/>
              </a:lnSpc>
              <a:buNone/>
            </a:pPr>
            <a:r>
              <a:rPr lang="en-GB" b="1" dirty="0"/>
              <a:t>Resource Management</a:t>
            </a:r>
            <a:endParaRPr lang="en-GB" dirty="0"/>
          </a:p>
          <a:p>
            <a:pPr fontAlgn="ctr">
              <a:lnSpc>
                <a:spcPct val="100000"/>
              </a:lnSpc>
            </a:pPr>
            <a:r>
              <a:rPr lang="en-GB" dirty="0"/>
              <a:t>Sustainable management of resources within Natura 2000 sites, such as timber and agricultural products, can generate income for local communities. </a:t>
            </a:r>
          </a:p>
          <a:p>
            <a:pPr marL="0" indent="0">
              <a:lnSpc>
                <a:spcPct val="100000"/>
              </a:lnSpc>
              <a:buNone/>
            </a:pPr>
            <a:r>
              <a:rPr lang="en-GB" b="1" dirty="0"/>
              <a:t>Job Creation</a:t>
            </a:r>
            <a:endParaRPr lang="en-GB" dirty="0"/>
          </a:p>
          <a:p>
            <a:pPr fontAlgn="ctr">
              <a:lnSpc>
                <a:spcPct val="100000"/>
              </a:lnSpc>
            </a:pPr>
            <a:r>
              <a:rPr lang="en-GB" dirty="0"/>
              <a:t>Natura 2000 can create direct and indirect jobs in sectors like tourism, agriculture, forestry, and conservation. </a:t>
            </a:r>
          </a:p>
        </p:txBody>
      </p:sp>
    </p:spTree>
    <p:extLst>
      <p:ext uri="{BB962C8B-B14F-4D97-AF65-F5344CB8AC3E}">
        <p14:creationId xmlns:p14="http://schemas.microsoft.com/office/powerpoint/2010/main" val="2482837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E2A039-3A89-AA7F-769D-EA498A852E8D}"/>
            </a:ext>
          </a:extLst>
        </p:cNvPr>
        <p:cNvGrpSpPr/>
        <p:nvPr/>
      </p:nvGrpSpPr>
      <p:grpSpPr>
        <a:xfrm>
          <a:off x="0" y="0"/>
          <a:ext cx="0" cy="0"/>
          <a:chOff x="0" y="0"/>
          <a:chExt cx="0" cy="0"/>
        </a:xfrm>
      </p:grpSpPr>
      <p:sp>
        <p:nvSpPr>
          <p:cNvPr id="41" name="Freeform: Shape 4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3" name="Rectangle 42">
            <a:extLst>
              <a:ext uri="{FF2B5EF4-FFF2-40B4-BE49-F238E27FC236}">
                <a16:creationId xmlns:a16="http://schemas.microsoft.com/office/drawing/2014/main" id="{A082E5AA-6E5F-4FCC-8C41-11E32F833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A3D569D-D3A6-49CA-A483-291E95DA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5622" y="612648"/>
            <a:ext cx="551383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floating in the water&#10;&#10;AI-generated content may be incorrect.">
            <a:extLst>
              <a:ext uri="{FF2B5EF4-FFF2-40B4-BE49-F238E27FC236}">
                <a16:creationId xmlns:a16="http://schemas.microsoft.com/office/drawing/2014/main" id="{B1331082-9760-A505-9BEA-8C0194620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75" y="2009731"/>
            <a:ext cx="5112393" cy="2875721"/>
          </a:xfrm>
          <a:prstGeom prst="rect">
            <a:avLst/>
          </a:prstGeom>
        </p:spPr>
      </p:pic>
      <p:sp>
        <p:nvSpPr>
          <p:cNvPr id="4" name="Content Placeholder 3">
            <a:extLst>
              <a:ext uri="{FF2B5EF4-FFF2-40B4-BE49-F238E27FC236}">
                <a16:creationId xmlns:a16="http://schemas.microsoft.com/office/drawing/2014/main" id="{C01C0386-A0A6-9EE0-E9EC-2EF0C7A6734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78142" y="657369"/>
            <a:ext cx="5622747" cy="5367528"/>
          </a:xfrm>
        </p:spPr>
        <p:txBody>
          <a:bodyPr>
            <a:noAutofit/>
          </a:bodyPr>
          <a:lstStyle/>
          <a:p>
            <a:pPr marL="0" indent="0">
              <a:buNone/>
            </a:pPr>
            <a:r>
              <a:rPr lang="en-GB" b="1" dirty="0"/>
              <a:t>Health and Well-being</a:t>
            </a:r>
            <a:endParaRPr lang="en-GB" dirty="0"/>
          </a:p>
          <a:p>
            <a:pPr fontAlgn="ctr"/>
            <a:r>
              <a:rPr lang="en-GB" dirty="0"/>
              <a:t>Access to green spaces and natural environments has been linked to improved physical and mental health, reduced stress, and enhanced quality of life. </a:t>
            </a:r>
          </a:p>
          <a:p>
            <a:pPr marL="0" indent="0">
              <a:buNone/>
            </a:pPr>
            <a:r>
              <a:rPr lang="en-GB" b="1" dirty="0"/>
              <a:t>Sense of Place and Community</a:t>
            </a:r>
            <a:endParaRPr lang="en-GB" dirty="0"/>
          </a:p>
          <a:p>
            <a:pPr fontAlgn="ctr"/>
            <a:r>
              <a:rPr lang="en-GB" dirty="0"/>
              <a:t>Natura 2000 sites can foster a sense of place and community identity, promoting social cohesion and civic engagement. </a:t>
            </a:r>
          </a:p>
          <a:p>
            <a:pPr marL="0" indent="0">
              <a:buNone/>
            </a:pPr>
            <a:r>
              <a:rPr lang="en-GB" b="1" dirty="0"/>
              <a:t>Cultural Heritage</a:t>
            </a:r>
            <a:endParaRPr lang="en-GB" dirty="0"/>
          </a:p>
          <a:p>
            <a:pPr fontAlgn="ctr"/>
            <a:r>
              <a:rPr lang="en-GB" dirty="0"/>
              <a:t>Many Natura 2000 sites contain cultural and historical significance, contributing to the preservation of local heritage. </a:t>
            </a:r>
          </a:p>
          <a:p>
            <a:pPr marL="0" indent="0">
              <a:buNone/>
            </a:pPr>
            <a:r>
              <a:rPr lang="en-GB" b="1" dirty="0"/>
              <a:t>Environmental Education</a:t>
            </a:r>
            <a:endParaRPr lang="en-GB" dirty="0"/>
          </a:p>
          <a:p>
            <a:pPr fontAlgn="ctr"/>
            <a:r>
              <a:rPr lang="en-GB" dirty="0"/>
              <a:t>These areas offer opportunities for environmental education and awareness-raising, promoting responsible stewardship of natural resources. </a:t>
            </a:r>
          </a:p>
          <a:p>
            <a:pPr marL="0" indent="0">
              <a:spcBef>
                <a:spcPts val="2500"/>
              </a:spcBef>
              <a:buNone/>
            </a:pPr>
            <a:endParaRPr lang="en-GB" b="1" dirty="0"/>
          </a:p>
        </p:txBody>
      </p:sp>
      <p:sp>
        <p:nvSpPr>
          <p:cNvPr id="8" name="Title 1">
            <a:extLst>
              <a:ext uri="{FF2B5EF4-FFF2-40B4-BE49-F238E27FC236}">
                <a16:creationId xmlns:a16="http://schemas.microsoft.com/office/drawing/2014/main" id="{8B9BEFD9-83FC-DE83-CE8A-88E9B9CEE1CD}"/>
              </a:ext>
            </a:extLst>
          </p:cNvPr>
          <p:cNvSpPr>
            <a:spLocks noGrp="1"/>
          </p:cNvSpPr>
          <p:nvPr>
            <p:ph type="title"/>
          </p:nvPr>
        </p:nvSpPr>
        <p:spPr>
          <a:xfrm>
            <a:off x="438694" y="658373"/>
            <a:ext cx="5541264" cy="1664208"/>
          </a:xfrm>
        </p:spPr>
        <p:txBody>
          <a:bodyPr vert="horz" lIns="91440" tIns="45720" rIns="91440" bIns="45720" rtlCol="0" anchor="t">
            <a:normAutofit/>
          </a:bodyPr>
          <a:lstStyle/>
          <a:p>
            <a:r>
              <a:rPr lang="en-US" b="1" kern="1200" dirty="0">
                <a:solidFill>
                  <a:schemeClr val="tx1"/>
                </a:solidFill>
                <a:latin typeface="+mj-lt"/>
                <a:ea typeface="+mj-ea"/>
                <a:cs typeface="+mj-cs"/>
              </a:rPr>
              <a:t>NATURA 2000</a:t>
            </a:r>
            <a:br>
              <a:rPr lang="en-US" b="1" kern="1200" dirty="0">
                <a:solidFill>
                  <a:schemeClr val="tx1"/>
                </a:solidFill>
                <a:latin typeface="+mj-lt"/>
                <a:ea typeface="+mj-ea"/>
                <a:cs typeface="+mj-cs"/>
              </a:rPr>
            </a:br>
            <a:r>
              <a:rPr lang="en-US" sz="3600" b="1" kern="1200" dirty="0">
                <a:solidFill>
                  <a:schemeClr val="tx1"/>
                </a:solidFill>
                <a:latin typeface="+mj-lt"/>
                <a:ea typeface="+mj-ea"/>
                <a:cs typeface="+mj-cs"/>
              </a:rPr>
              <a:t>Social Benefits</a:t>
            </a:r>
          </a:p>
        </p:txBody>
      </p:sp>
    </p:spTree>
    <p:extLst>
      <p:ext uri="{BB962C8B-B14F-4D97-AF65-F5344CB8AC3E}">
        <p14:creationId xmlns:p14="http://schemas.microsoft.com/office/powerpoint/2010/main" val="2471078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0A474F-9C19-F76C-31D1-C4D82C91CDA3}"/>
            </a:ext>
          </a:extLst>
        </p:cNvPr>
        <p:cNvGrpSpPr/>
        <p:nvPr/>
      </p:nvGrpSpPr>
      <p:grpSpPr>
        <a:xfrm>
          <a:off x="0" y="0"/>
          <a:ext cx="0" cy="0"/>
          <a:chOff x="0" y="0"/>
          <a:chExt cx="0" cy="0"/>
        </a:xfrm>
      </p:grpSpPr>
      <p:sp>
        <p:nvSpPr>
          <p:cNvPr id="41" name="Freeform: Shape 40">
            <a:extLst>
              <a:ext uri="{FF2B5EF4-FFF2-40B4-BE49-F238E27FC236}">
                <a16:creationId xmlns:a16="http://schemas.microsoft.com/office/drawing/2014/main" id="{F6437774-AFFC-2FA5-E97E-9888A58CE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3" name="Rectangle 42">
            <a:extLst>
              <a:ext uri="{FF2B5EF4-FFF2-40B4-BE49-F238E27FC236}">
                <a16:creationId xmlns:a16="http://schemas.microsoft.com/office/drawing/2014/main" id="{2A57FCBA-A263-794F-6DD8-2CA84A3F1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ED575EAB-90BF-E3E8-039F-7BC25430C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86C870-EC66-5F5D-D604-D8D38FBBA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5622" y="612648"/>
            <a:ext cx="551383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897D5F72-6095-296C-45CA-6B418940700A}"/>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5988" y="1899965"/>
            <a:ext cx="5889171" cy="4549793"/>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b="1"/>
              <a:t>Biodiversity Conservation</a:t>
            </a:r>
          </a:p>
          <a:p>
            <a:pPr fontAlgn="ctr">
              <a:lnSpc>
                <a:spcPct val="100000"/>
              </a:lnSpc>
            </a:pPr>
            <a:r>
              <a:rPr lang="en-GB"/>
              <a:t>Natura 2000 sites directly contribute to the conservation of threatened species and habitats, maintaining biodiversity and ecological integrity. </a:t>
            </a:r>
          </a:p>
          <a:p>
            <a:pPr marL="0" indent="0">
              <a:lnSpc>
                <a:spcPct val="100000"/>
              </a:lnSpc>
              <a:buFont typeface="Arial" panose="020B0604020202020204" pitchFamily="34" charset="0"/>
              <a:buNone/>
            </a:pPr>
            <a:r>
              <a:rPr lang="en-GB" b="1"/>
              <a:t>Climate Change Mitigation and Adaptation</a:t>
            </a:r>
          </a:p>
          <a:p>
            <a:pPr fontAlgn="ctr">
              <a:lnSpc>
                <a:spcPct val="100000"/>
              </a:lnSpc>
            </a:pPr>
            <a:r>
              <a:rPr lang="en-GB"/>
              <a:t>Ecosystems within Natura 2000 sites can play a role in mitigating climate change through carbon sequestration and providing natural buffers against extreme weather events. </a:t>
            </a:r>
          </a:p>
          <a:p>
            <a:pPr marL="0" indent="0">
              <a:lnSpc>
                <a:spcPct val="100000"/>
              </a:lnSpc>
              <a:buFont typeface="Arial" panose="020B0604020202020204" pitchFamily="34" charset="0"/>
              <a:buNone/>
            </a:pPr>
            <a:r>
              <a:rPr lang="en-GB" b="1"/>
              <a:t>Water Quality and Quantity</a:t>
            </a:r>
          </a:p>
          <a:p>
            <a:pPr>
              <a:lnSpc>
                <a:spcPct val="100000"/>
              </a:lnSpc>
            </a:pPr>
            <a:r>
              <a:rPr lang="en-GB"/>
              <a:t>These areas can improve water quality by filtering pollutants and regulating water flow, benefiting both human populations and ecosystems. </a:t>
            </a:r>
          </a:p>
          <a:p>
            <a:pPr marL="0" indent="0">
              <a:lnSpc>
                <a:spcPct val="100000"/>
              </a:lnSpc>
              <a:buFont typeface="Arial" panose="020B0604020202020204" pitchFamily="34" charset="0"/>
              <a:buNone/>
            </a:pPr>
            <a:endParaRPr lang="en-GB" b="1" dirty="0"/>
          </a:p>
        </p:txBody>
      </p:sp>
      <p:pic>
        <p:nvPicPr>
          <p:cNvPr id="10" name="Picture 9">
            <a:extLst>
              <a:ext uri="{FF2B5EF4-FFF2-40B4-BE49-F238E27FC236}">
                <a16:creationId xmlns:a16="http://schemas.microsoft.com/office/drawing/2014/main" id="{47EE0604-25BA-651B-4D17-8584F58447F0}"/>
              </a:ext>
            </a:extLst>
          </p:cNvPr>
          <p:cNvPicPr>
            <a:picLocks noChangeAspect="1"/>
          </p:cNvPicPr>
          <p:nvPr/>
        </p:nvPicPr>
        <p:blipFill>
          <a:blip r:embed="rId3"/>
          <a:srcRect r="1" b="3395"/>
          <a:stretch>
            <a:fillRect/>
          </a:stretch>
        </p:blipFill>
        <p:spPr>
          <a:xfrm>
            <a:off x="6560598" y="704035"/>
            <a:ext cx="5122753" cy="2783750"/>
          </a:xfrm>
          <a:prstGeom prst="rect">
            <a:avLst/>
          </a:prstGeom>
        </p:spPr>
      </p:pic>
      <p:pic>
        <p:nvPicPr>
          <p:cNvPr id="11" name="Picture 10" descr="A grassy area with trees and water in the background&#10;&#10;AI-generated content may be incorrect.">
            <a:extLst>
              <a:ext uri="{FF2B5EF4-FFF2-40B4-BE49-F238E27FC236}">
                <a16:creationId xmlns:a16="http://schemas.microsoft.com/office/drawing/2014/main" id="{DA159CBE-ABB2-B280-FCDF-1D4E64AF3EAA}"/>
              </a:ext>
            </a:extLst>
          </p:cNvPr>
          <p:cNvPicPr>
            <a:picLocks noChangeAspect="1"/>
          </p:cNvPicPr>
          <p:nvPr/>
        </p:nvPicPr>
        <p:blipFill>
          <a:blip r:embed="rId4">
            <a:extLst>
              <a:ext uri="{28A0092B-C50C-407E-A947-70E740481C1C}">
                <a14:useLocalDpi xmlns:a14="http://schemas.microsoft.com/office/drawing/2010/main" val="0"/>
              </a:ext>
            </a:extLst>
          </a:blip>
          <a:srcRect t="2690" r="1" b="843"/>
          <a:stretch>
            <a:fillRect/>
          </a:stretch>
        </p:blipFill>
        <p:spPr>
          <a:xfrm>
            <a:off x="6560598" y="3566160"/>
            <a:ext cx="5122753" cy="2779776"/>
          </a:xfrm>
          <a:prstGeom prst="rect">
            <a:avLst/>
          </a:prstGeom>
        </p:spPr>
      </p:pic>
      <p:sp>
        <p:nvSpPr>
          <p:cNvPr id="12" name="Title 1">
            <a:extLst>
              <a:ext uri="{FF2B5EF4-FFF2-40B4-BE49-F238E27FC236}">
                <a16:creationId xmlns:a16="http://schemas.microsoft.com/office/drawing/2014/main" id="{ED5809EC-C075-400F-E71B-C7D283A95575}"/>
              </a:ext>
            </a:extLst>
          </p:cNvPr>
          <p:cNvSpPr>
            <a:spLocks noGrp="1"/>
          </p:cNvSpPr>
          <p:nvPr>
            <p:ph type="title"/>
          </p:nvPr>
        </p:nvSpPr>
        <p:spPr>
          <a:xfrm>
            <a:off x="438694" y="658373"/>
            <a:ext cx="5541264" cy="1664208"/>
          </a:xfrm>
        </p:spPr>
        <p:txBody>
          <a:bodyPr vert="horz" lIns="91440" tIns="45720" rIns="91440" bIns="45720" rtlCol="0" anchor="t">
            <a:normAutofit/>
          </a:bodyPr>
          <a:lstStyle/>
          <a:p>
            <a:r>
              <a:rPr lang="en-US" b="1" kern="1200" dirty="0">
                <a:solidFill>
                  <a:schemeClr val="tx1"/>
                </a:solidFill>
                <a:latin typeface="+mj-lt"/>
                <a:ea typeface="+mj-ea"/>
                <a:cs typeface="+mj-cs"/>
              </a:rPr>
              <a:t>NATURA 2000</a:t>
            </a:r>
            <a:br>
              <a:rPr lang="en-US" b="1" kern="1200" dirty="0">
                <a:solidFill>
                  <a:schemeClr val="tx1"/>
                </a:solidFill>
                <a:latin typeface="+mj-lt"/>
                <a:ea typeface="+mj-ea"/>
                <a:cs typeface="+mj-cs"/>
              </a:rPr>
            </a:br>
            <a:r>
              <a:rPr lang="en-US" sz="3600" b="1" kern="1200" dirty="0">
                <a:solidFill>
                  <a:schemeClr val="tx1"/>
                </a:solidFill>
                <a:latin typeface="+mj-lt"/>
                <a:ea typeface="+mj-ea"/>
                <a:cs typeface="+mj-cs"/>
              </a:rPr>
              <a:t>Environmental Benefits</a:t>
            </a:r>
          </a:p>
        </p:txBody>
      </p:sp>
    </p:spTree>
    <p:extLst>
      <p:ext uri="{BB962C8B-B14F-4D97-AF65-F5344CB8AC3E}">
        <p14:creationId xmlns:p14="http://schemas.microsoft.com/office/powerpoint/2010/main" val="1601095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C9784B-4B72-44F1-E452-D36A230D8BEC}"/>
            </a:ext>
          </a:extLst>
        </p:cNvPr>
        <p:cNvGrpSpPr/>
        <p:nvPr/>
      </p:nvGrpSpPr>
      <p:grpSpPr>
        <a:xfrm>
          <a:off x="0" y="0"/>
          <a:ext cx="0" cy="0"/>
          <a:chOff x="0" y="0"/>
          <a:chExt cx="0" cy="0"/>
        </a:xfrm>
      </p:grpSpPr>
      <p:sp>
        <p:nvSpPr>
          <p:cNvPr id="41" name="Freeform: Shape 40">
            <a:extLst>
              <a:ext uri="{FF2B5EF4-FFF2-40B4-BE49-F238E27FC236}">
                <a16:creationId xmlns:a16="http://schemas.microsoft.com/office/drawing/2014/main" id="{EC188BD2-EE14-99B1-E329-0D7CC7733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3" name="Rectangle 42">
            <a:extLst>
              <a:ext uri="{FF2B5EF4-FFF2-40B4-BE49-F238E27FC236}">
                <a16:creationId xmlns:a16="http://schemas.microsoft.com/office/drawing/2014/main" id="{16476938-CFA7-B35D-72AC-3DAF92108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941C2519-EF5F-A700-23DD-678E07882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354928A-B896-FD5D-7B64-6EA681642F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5622" y="612648"/>
            <a:ext cx="551383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742D222-3BA7-C765-7DA0-D3C6F2856354}"/>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4476" y="631295"/>
            <a:ext cx="5658830" cy="4963885"/>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Environmental Management</a:t>
            </a:r>
            <a:endParaRPr lang="en-GB" dirty="0"/>
          </a:p>
          <a:p>
            <a:pPr fontAlgn="ctr"/>
            <a:r>
              <a:rPr lang="en-GB" dirty="0"/>
              <a:t>Beaches must implement effective environmental management practices, including waste management, recycling programs, and promoting sustainable tourism. </a:t>
            </a:r>
          </a:p>
          <a:p>
            <a:pPr marL="0" indent="0">
              <a:buFont typeface="Arial" panose="020B0604020202020204" pitchFamily="34" charset="0"/>
              <a:buNone/>
            </a:pPr>
            <a:r>
              <a:rPr lang="en-GB" b="1" dirty="0"/>
              <a:t>Water Quality</a:t>
            </a:r>
            <a:endParaRPr lang="en-GB" dirty="0"/>
          </a:p>
          <a:p>
            <a:pPr fontAlgn="ctr"/>
            <a:r>
              <a:rPr lang="en-GB" dirty="0"/>
              <a:t>Blue Flag beaches must have excellent water quality, meeting strict European Union standards. </a:t>
            </a:r>
          </a:p>
          <a:p>
            <a:pPr marL="0" indent="0">
              <a:buFont typeface="Arial" panose="020B0604020202020204" pitchFamily="34" charset="0"/>
              <a:buNone/>
            </a:pPr>
            <a:r>
              <a:rPr lang="en-GB" b="1" dirty="0"/>
              <a:t>Environmental Education</a:t>
            </a:r>
            <a:endParaRPr lang="en-GB" dirty="0"/>
          </a:p>
          <a:p>
            <a:pPr fontAlgn="ctr"/>
            <a:r>
              <a:rPr lang="en-GB" dirty="0"/>
              <a:t>Beaches are required to provide information about the local ecosystem, biodiversity, and environmental issues. </a:t>
            </a:r>
          </a:p>
          <a:p>
            <a:pPr marL="0" indent="0">
              <a:buFont typeface="Arial" panose="020B0604020202020204" pitchFamily="34" charset="0"/>
              <a:buNone/>
            </a:pPr>
            <a:r>
              <a:rPr lang="en-GB" b="1" dirty="0"/>
              <a:t>Safety and Services</a:t>
            </a:r>
            <a:endParaRPr lang="en-GB" dirty="0"/>
          </a:p>
          <a:p>
            <a:pPr fontAlgn="ctr"/>
            <a:r>
              <a:rPr lang="en-GB" dirty="0"/>
              <a:t>Beaches must have adequate safety measures, including lifeguards, first-aid facilities, and clear signage. </a:t>
            </a:r>
          </a:p>
        </p:txBody>
      </p:sp>
      <p:sp>
        <p:nvSpPr>
          <p:cNvPr id="6" name="Title 1">
            <a:extLst>
              <a:ext uri="{FF2B5EF4-FFF2-40B4-BE49-F238E27FC236}">
                <a16:creationId xmlns:a16="http://schemas.microsoft.com/office/drawing/2014/main" id="{197496A4-6874-4E0B-8F31-75FD13C2CDC4}"/>
              </a:ext>
            </a:extLst>
          </p:cNvPr>
          <p:cNvSpPr txBox="1">
            <a:spLocks/>
          </p:cNvSpPr>
          <p:nvPr/>
        </p:nvSpPr>
        <p:spPr>
          <a:xfrm>
            <a:off x="438694" y="658373"/>
            <a:ext cx="5541264" cy="166420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Blue Flag Initiative</a:t>
            </a:r>
            <a:br>
              <a:rPr lang="en-US" dirty="0"/>
            </a:br>
            <a:r>
              <a:rPr lang="en-US" sz="3600" dirty="0"/>
              <a:t>Key aspects</a:t>
            </a:r>
          </a:p>
        </p:txBody>
      </p:sp>
      <p:pic>
        <p:nvPicPr>
          <p:cNvPr id="2" name="Picture 4" descr="Pissouri Bay : Blue Flag Beach - Columbia Beach Resort">
            <a:extLst>
              <a:ext uri="{FF2B5EF4-FFF2-40B4-BE49-F238E27FC236}">
                <a16:creationId xmlns:a16="http://schemas.microsoft.com/office/drawing/2014/main" id="{2C43A22E-32A7-E827-9CDB-E53EBB1CE77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2264" y="1991137"/>
            <a:ext cx="5112393" cy="28757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710D6F45-AFF4-2AE3-A868-EDC24E1F0BC8}"/>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98303" y="5022111"/>
            <a:ext cx="5541264" cy="235502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dirty="0"/>
              <a:t>The Cyprus Marine Environment Protection Association (CYMEPA) is responsible for the Blue Flag campaign on the island.</a:t>
            </a:r>
          </a:p>
        </p:txBody>
      </p:sp>
    </p:spTree>
    <p:extLst>
      <p:ext uri="{BB962C8B-B14F-4D97-AF65-F5344CB8AC3E}">
        <p14:creationId xmlns:p14="http://schemas.microsoft.com/office/powerpoint/2010/main" val="2411036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iterate>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5513</TotalTime>
  <Words>2257</Words>
  <Application>Microsoft Office PowerPoint</Application>
  <PresentationFormat>Widescreen</PresentationFormat>
  <Paragraphs>194</Paragraphs>
  <Slides>29</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Aptos</vt:lpstr>
      <vt:lpstr>Arial</vt:lpstr>
      <vt:lpstr>Bierstadt</vt:lpstr>
      <vt:lpstr>Calibri</vt:lpstr>
      <vt:lpstr>GestaltVTI</vt:lpstr>
      <vt:lpstr>PISSOURI – CYPRUS          Carol Bailey representing the Tourism Committee of Pissouri Council</vt:lpstr>
      <vt:lpstr>Disclaimer   This presentation was developed by an external party to UN Tourism and was delivered during the Best Tourism Villages by UN Tourism Network Village Talks online session titled: “Tourism for Nature: Conserving Natural Resources through Sustainable Rural Development”, held on July 31, 2025.   The designations employed and the presentation of material in this publication do not imply the expression of any opinions whatsoever on the part of the Secretariat of UN Tourism concerning the legal status of any country, territory, city or area, or of its authorities or concerning the delimitation of its frontiers or boundaries.   UN Tourism does not guarantee the accuracy of the data included in this publication and accepts no responsibility for any consequence of their use.   The mention of specific companies or products of manufacturers does not imply that they are endorsed or recommended by UN Tourism in preference to others of a similar nature that are not mentioned.</vt:lpstr>
      <vt:lpstr>Tourism for Nature: Conserving Coastal and Marine Resources Through Sustainable Rural Development</vt:lpstr>
      <vt:lpstr>Agenda</vt:lpstr>
      <vt:lpstr>Protecting Coastal and Marine Resources</vt:lpstr>
      <vt:lpstr>NATURA 2000 Economic Benefits</vt:lpstr>
      <vt:lpstr>NATURA 2000 Social Benefits</vt:lpstr>
      <vt:lpstr>NATURA 2000 Environmental Benefits</vt:lpstr>
      <vt:lpstr>PowerPoint Presentation</vt:lpstr>
      <vt:lpstr>PowerPoint Presentation</vt:lpstr>
      <vt:lpstr>PowerPoint Presentation</vt:lpstr>
      <vt:lpstr>Key Sustainability Actions for Resource Conservation</vt:lpstr>
      <vt:lpstr>PowerPoint Presentation</vt:lpstr>
      <vt:lpstr>PowerPoint Presentation</vt:lpstr>
      <vt:lpstr>PowerPoint Presentation</vt:lpstr>
      <vt:lpstr>PowerPoint Presentation</vt:lpstr>
      <vt:lpstr>PowerPoint Presentation</vt:lpstr>
      <vt:lpstr>PowerPoint Presentation</vt:lpstr>
      <vt:lpstr>The Role of Tourism in Supporting Environmental Actions</vt:lpstr>
      <vt:lpstr>PowerPoint Presentation</vt:lpstr>
      <vt:lpstr>PowerPoint Presentation</vt:lpstr>
      <vt:lpstr>PowerPoint Presentation</vt:lpstr>
      <vt:lpstr>PowerPoint Presentation</vt:lpstr>
      <vt:lpstr>PowerPoint Presentation</vt:lpstr>
      <vt:lpstr>Enhancing Tourism Experience Through Conservation Efforts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Haris Stylianides</dc:creator>
  <cp:lastModifiedBy>Petra Obeid</cp:lastModifiedBy>
  <cp:revision>28</cp:revision>
  <dcterms:created xsi:type="dcterms:W3CDTF">2025-07-17T09:46:47Z</dcterms:created>
  <dcterms:modified xsi:type="dcterms:W3CDTF">2025-08-01T06:42:32Z</dcterms:modified>
</cp:coreProperties>
</file>